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45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27" d="100"/>
          <a:sy n="27" d="100"/>
        </p:scale>
        <p:origin x="78" y="10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F5513B-51B3-4DB5-ADC1-518C04DC32F4}" type="datetimeFigureOut">
              <a:rPr lang="es-419" smtClean="0"/>
              <a:t>8/11/2018</a:t>
            </a:fld>
            <a:endParaRPr lang="es-419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A66BC-A807-4DAD-B437-6718257D94D9}" type="slidenum">
              <a:rPr lang="es-419" smtClean="0"/>
              <a:t>‹Nº›</a:t>
            </a:fld>
            <a:endParaRPr lang="es-419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691645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F5513B-51B3-4DB5-ADC1-518C04DC32F4}" type="datetimeFigureOut">
              <a:rPr lang="es-419" smtClean="0"/>
              <a:t>8/11/2018</a:t>
            </a:fld>
            <a:endParaRPr lang="es-419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A66BC-A807-4DAD-B437-6718257D94D9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27504804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F5513B-51B3-4DB5-ADC1-518C04DC32F4}" type="datetimeFigureOut">
              <a:rPr lang="es-419" smtClean="0"/>
              <a:t>8/11/2018</a:t>
            </a:fld>
            <a:endParaRPr lang="es-419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A66BC-A807-4DAD-B437-6718257D94D9}" type="slidenum">
              <a:rPr lang="es-419" smtClean="0"/>
              <a:t>‹Nº›</a:t>
            </a:fld>
            <a:endParaRPr lang="es-419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251279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F5513B-51B3-4DB5-ADC1-518C04DC32F4}" type="datetimeFigureOut">
              <a:rPr lang="es-419" smtClean="0"/>
              <a:t>8/11/2018</a:t>
            </a:fld>
            <a:endParaRPr lang="es-419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A66BC-A807-4DAD-B437-6718257D94D9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34329556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F5513B-51B3-4DB5-ADC1-518C04DC32F4}" type="datetimeFigureOut">
              <a:rPr lang="es-419" smtClean="0"/>
              <a:t>8/11/2018</a:t>
            </a:fld>
            <a:endParaRPr lang="es-419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A66BC-A807-4DAD-B437-6718257D94D9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10628324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F5513B-51B3-4DB5-ADC1-518C04DC32F4}" type="datetimeFigureOut">
              <a:rPr lang="es-419" smtClean="0"/>
              <a:t>8/11/2018</a:t>
            </a:fld>
            <a:endParaRPr lang="es-419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A66BC-A807-4DAD-B437-6718257D94D9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6581124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F5513B-51B3-4DB5-ADC1-518C04DC32F4}" type="datetimeFigureOut">
              <a:rPr lang="es-419" smtClean="0"/>
              <a:t>8/11/2018</a:t>
            </a:fld>
            <a:endParaRPr lang="es-419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s-419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A66BC-A807-4DAD-B437-6718257D94D9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35970483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EBF5513B-51B3-4DB5-ADC1-518C04DC32F4}" type="datetimeFigureOut">
              <a:rPr lang="es-419" smtClean="0"/>
              <a:t>8/11/2018</a:t>
            </a:fld>
            <a:endParaRPr lang="es-419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s-419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62A66BC-A807-4DAD-B437-6718257D94D9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29229292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F5513B-51B3-4DB5-ADC1-518C04DC32F4}" type="datetimeFigureOut">
              <a:rPr lang="es-419" smtClean="0"/>
              <a:t>8/11/2018</a:t>
            </a:fld>
            <a:endParaRPr lang="es-419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A66BC-A807-4DAD-B437-6718257D94D9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35648740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F5513B-51B3-4DB5-ADC1-518C04DC32F4}" type="datetimeFigureOut">
              <a:rPr lang="es-419" smtClean="0"/>
              <a:t>8/11/2018</a:t>
            </a:fld>
            <a:endParaRPr lang="es-419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A66BC-A807-4DAD-B437-6718257D94D9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41711515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F5513B-51B3-4DB5-ADC1-518C04DC32F4}" type="datetimeFigureOut">
              <a:rPr lang="es-419" smtClean="0"/>
              <a:t>8/11/2018</a:t>
            </a:fld>
            <a:endParaRPr lang="es-419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A66BC-A807-4DAD-B437-6718257D94D9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27436733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EBF5513B-51B3-4DB5-ADC1-518C04DC32F4}" type="datetimeFigureOut">
              <a:rPr lang="es-419" smtClean="0"/>
              <a:t>8/11/2018</a:t>
            </a:fld>
            <a:endParaRPr lang="es-419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s-419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D62A66BC-A807-4DAD-B437-6718257D94D9}" type="slidenum">
              <a:rPr lang="es-419" smtClean="0"/>
              <a:t>‹Nº›</a:t>
            </a:fld>
            <a:endParaRPr lang="es-419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439919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6" r:id="rId1"/>
    <p:sldLayoutId id="2147483947" r:id="rId2"/>
    <p:sldLayoutId id="2147483948" r:id="rId3"/>
    <p:sldLayoutId id="2147483949" r:id="rId4"/>
    <p:sldLayoutId id="2147483950" r:id="rId5"/>
    <p:sldLayoutId id="2147483951" r:id="rId6"/>
    <p:sldLayoutId id="2147483952" r:id="rId7"/>
    <p:sldLayoutId id="2147483953" r:id="rId8"/>
    <p:sldLayoutId id="2147483954" r:id="rId9"/>
    <p:sldLayoutId id="2147483955" r:id="rId10"/>
    <p:sldLayoutId id="2147483956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81F90C5-82DC-4658-8E33-CDF5928C1A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30630" y="1524000"/>
            <a:ext cx="10058400" cy="2343911"/>
          </a:xfrm>
        </p:spPr>
        <p:txBody>
          <a:bodyPr>
            <a:noAutofit/>
          </a:bodyPr>
          <a:lstStyle/>
          <a:p>
            <a:pPr algn="ctr"/>
            <a:r>
              <a:rPr lang="es-419" sz="3800" dirty="0"/>
              <a:t>Iniciativa de </a:t>
            </a:r>
            <a:r>
              <a:rPr lang="es-MX" sz="3800" dirty="0"/>
              <a:t>Ley General para Prevenir, Proteger, Investigar, Reparar y Sancionar los delitos contra Personas Defensoras de los Derechos Humanos y Periodistas</a:t>
            </a:r>
            <a:endParaRPr lang="es-419" sz="3800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EE8D53C-AA8F-4A5E-8795-FE6BE3226CB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19225" y="4486275"/>
            <a:ext cx="9144000" cy="1495426"/>
          </a:xfrm>
        </p:spPr>
        <p:txBody>
          <a:bodyPr>
            <a:noAutofit/>
          </a:bodyPr>
          <a:lstStyle/>
          <a:p>
            <a:pPr algn="ctr"/>
            <a:r>
              <a:rPr lang="es-419" sz="1400" i="1" dirty="0"/>
              <a:t>Redactado por:</a:t>
            </a:r>
          </a:p>
          <a:p>
            <a:pPr algn="ctr"/>
            <a:r>
              <a:rPr lang="es-419" sz="1400" i="1" dirty="0"/>
              <a:t>Acción Urgente para Defensores de los Derechos Humanos ACUDDEH A. C</a:t>
            </a:r>
            <a:r>
              <a:rPr lang="es-419" sz="1400" dirty="0"/>
              <a:t>.</a:t>
            </a:r>
          </a:p>
          <a:p>
            <a:pPr algn="ctr"/>
            <a:r>
              <a:rPr lang="es-419" sz="1400" dirty="0"/>
              <a:t>y </a:t>
            </a:r>
            <a:r>
              <a:rPr lang="es-419" sz="1400" i="1" dirty="0"/>
              <a:t>Comité Cerezo México,</a:t>
            </a:r>
            <a:endParaRPr lang="es-419" sz="1400" dirty="0"/>
          </a:p>
          <a:p>
            <a:pPr algn="ctr"/>
            <a:r>
              <a:rPr lang="es-419" sz="1400" i="1" dirty="0"/>
              <a:t>con la colaboración</a:t>
            </a:r>
            <a:endParaRPr lang="es-419" sz="1400" dirty="0"/>
          </a:p>
          <a:p>
            <a:pPr algn="ctr"/>
            <a:r>
              <a:rPr lang="es-419" sz="1400" i="1" dirty="0"/>
              <a:t>del Colectivo Infrarealismo Jurídico</a:t>
            </a:r>
            <a:endParaRPr lang="es-419" sz="1400" dirty="0"/>
          </a:p>
        </p:txBody>
      </p:sp>
    </p:spTree>
    <p:extLst>
      <p:ext uri="{BB962C8B-B14F-4D97-AF65-F5344CB8AC3E}">
        <p14:creationId xmlns:p14="http://schemas.microsoft.com/office/powerpoint/2010/main" val="362394281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295067F-7BA6-447A-AFBE-25F4477399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8725" y="581024"/>
            <a:ext cx="9974580" cy="1600201"/>
          </a:xfrm>
        </p:spPr>
        <p:txBody>
          <a:bodyPr>
            <a:normAutofit/>
          </a:bodyPr>
          <a:lstStyle/>
          <a:p>
            <a:pPr algn="ctr"/>
            <a:r>
              <a:rPr lang="es-419" dirty="0"/>
              <a:t>Propósito de la iniciativa</a:t>
            </a:r>
            <a:br>
              <a:rPr lang="es-419" dirty="0"/>
            </a:br>
            <a:r>
              <a:rPr lang="es-419" dirty="0"/>
              <a:t> 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7D36EFB-51E8-46F6-B7A2-8040F587CA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28725" y="1914526"/>
            <a:ext cx="9974580" cy="357187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s-419" sz="2800" dirty="0"/>
              <a:t>Solucionar las carencias de la ley vigente, en los siguientes ámbitos.</a:t>
            </a:r>
          </a:p>
          <a:p>
            <a:pPr marL="0" indent="0" algn="ctr">
              <a:buNone/>
            </a:pPr>
            <a:endParaRPr lang="es-419" sz="2200" dirty="0"/>
          </a:p>
          <a:p>
            <a:pPr marL="514350" indent="-514350">
              <a:buFont typeface="+mj-lt"/>
              <a:buAutoNum type="arabicPeriod"/>
            </a:pPr>
            <a:r>
              <a:rPr lang="es-419" sz="2200" dirty="0"/>
              <a:t>Adoptar en la legislación nacional:</a:t>
            </a:r>
          </a:p>
          <a:p>
            <a:pPr marL="809625" lvl="1" indent="-514350">
              <a:buFont typeface="+mj-lt"/>
              <a:buAutoNum type="alphaLcPeriod"/>
            </a:pPr>
            <a:r>
              <a:rPr lang="es-419" sz="2000" dirty="0"/>
              <a:t>El derecho de las Personas Defensoras de los Derechos Humanos a defender derechos humanos y sus derechos asociados.</a:t>
            </a:r>
          </a:p>
          <a:p>
            <a:pPr marL="809625" lvl="1" indent="-514350">
              <a:buFont typeface="+mj-lt"/>
              <a:buAutoNum type="alphaLcPeriod"/>
            </a:pPr>
            <a:r>
              <a:rPr lang="es-419" sz="2000" dirty="0"/>
              <a:t>El derecho de los Periodistas a la libertad de expresión y sus derechos asociados.</a:t>
            </a:r>
          </a:p>
          <a:p>
            <a:pPr marL="809625" lvl="1" indent="-514350">
              <a:buFont typeface="+mj-lt"/>
              <a:buAutoNum type="alphaLcPeriod"/>
            </a:pPr>
            <a:r>
              <a:rPr lang="es-419" sz="2000" dirty="0"/>
              <a:t>Los estándares internacionales existentes respecto a una política integral de protección para ambas poblaciones.</a:t>
            </a:r>
          </a:p>
          <a:p>
            <a:pPr marL="457200" lvl="1" indent="0">
              <a:buNone/>
            </a:pPr>
            <a:endParaRPr lang="es-419" dirty="0"/>
          </a:p>
          <a:p>
            <a:pPr marL="457200" lvl="1" indent="0">
              <a:buNone/>
            </a:pPr>
            <a:endParaRPr lang="es-419" dirty="0"/>
          </a:p>
        </p:txBody>
      </p:sp>
    </p:spTree>
    <p:extLst>
      <p:ext uri="{BB962C8B-B14F-4D97-AF65-F5344CB8AC3E}">
        <p14:creationId xmlns:p14="http://schemas.microsoft.com/office/powerpoint/2010/main" val="40698746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CA7A6EF-BB3A-4551-BF5F-5CF4BCF4C6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71575" y="1876425"/>
            <a:ext cx="9953626" cy="4219575"/>
          </a:xfrm>
        </p:spPr>
        <p:txBody>
          <a:bodyPr>
            <a:normAutofit fontScale="92500"/>
          </a:bodyPr>
          <a:lstStyle/>
          <a:p>
            <a:pPr marL="809625" indent="-514350">
              <a:buFont typeface="+mj-lt"/>
              <a:buAutoNum type="arabicPeriod" startAt="2"/>
            </a:pPr>
            <a:r>
              <a:rPr lang="es-419" sz="2400" dirty="0"/>
              <a:t>Que el Estado cumpla las siguientes obligaciones:</a:t>
            </a:r>
          </a:p>
          <a:p>
            <a:pPr marL="1076325" lvl="0" indent="-514350">
              <a:buFont typeface="+mj-lt"/>
              <a:buAutoNum type="alphaLcPeriod"/>
            </a:pPr>
            <a:r>
              <a:rPr lang="es-419" sz="2200" dirty="0"/>
              <a:t>Respetar, proteger y garantizar el derecho de las Personas Defensoras de los Derechos Humanos y los Periodistas.</a:t>
            </a:r>
          </a:p>
          <a:p>
            <a:pPr marL="1076325" lvl="0" indent="-514350">
              <a:buFont typeface="+mj-lt"/>
              <a:buAutoNum type="alphaLcPeriod"/>
            </a:pPr>
            <a:r>
              <a:rPr lang="es-419" sz="2200" dirty="0"/>
              <a:t>Prevenir delitos y violaciones de derechos humanos cometidas contra Personas Defensoras de Derechos Humanos y los Periodistas debido a su labor.</a:t>
            </a:r>
          </a:p>
          <a:p>
            <a:pPr marL="1076325" lvl="0" indent="-514350">
              <a:buFont typeface="+mj-lt"/>
              <a:buAutoNum type="alphaLcPeriod"/>
            </a:pPr>
            <a:r>
              <a:rPr lang="es-419" sz="2200" dirty="0"/>
              <a:t>Proteger y garantizar los derechos a la vida e integridad personal de las Personas Defensoras de Derechos Humanos y los Periodistas cuando se encuentren frente a una situación de riesgo debido a su labor.</a:t>
            </a:r>
          </a:p>
          <a:p>
            <a:pPr marL="1076325" lvl="0" indent="-514350">
              <a:buFont typeface="+mj-lt"/>
              <a:buAutoNum type="alphaLcPeriod"/>
            </a:pPr>
            <a:r>
              <a:rPr lang="es-419" sz="2200" dirty="0"/>
              <a:t>Investigar, juzgar y sancionar a los perpetradores materiales y autores intelectuales de los delitos y violaciones de derechos humanos, así como a los beneficiarios de éstas.</a:t>
            </a:r>
          </a:p>
          <a:p>
            <a:pPr marL="1076325" lvl="0" indent="-514350">
              <a:buFont typeface="+mj-lt"/>
              <a:buAutoNum type="alphaLcPeriod"/>
            </a:pPr>
            <a:r>
              <a:rPr lang="es-419" sz="2200" dirty="0"/>
              <a:t>Garantizar la Reparación Integral.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A295067F-7BA6-447A-AFBE-25F4477399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8725" y="581024"/>
            <a:ext cx="9974580" cy="1600201"/>
          </a:xfrm>
        </p:spPr>
        <p:txBody>
          <a:bodyPr>
            <a:normAutofit/>
          </a:bodyPr>
          <a:lstStyle/>
          <a:p>
            <a:pPr algn="ctr"/>
            <a:r>
              <a:rPr lang="es-419" dirty="0"/>
              <a:t>Propósito de la iniciativa</a:t>
            </a:r>
            <a:br>
              <a:rPr lang="es-419" dirty="0"/>
            </a:br>
            <a:r>
              <a:rPr lang="es-419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5769118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20A129CD-5933-448A-A0BF-76E665049E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0755" y="311401"/>
            <a:ext cx="10018713" cy="1084262"/>
          </a:xfrm>
        </p:spPr>
        <p:txBody>
          <a:bodyPr/>
          <a:lstStyle/>
          <a:p>
            <a:pPr algn="ctr"/>
            <a:r>
              <a:rPr lang="es-419" dirty="0"/>
              <a:t>Títulos de la iniciativa</a:t>
            </a:r>
          </a:p>
        </p:txBody>
      </p:sp>
      <p:sp>
        <p:nvSpPr>
          <p:cNvPr id="7" name="Marcador de contenido 6">
            <a:extLst>
              <a:ext uri="{FF2B5EF4-FFF2-40B4-BE49-F238E27FC236}">
                <a16:creationId xmlns:a16="http://schemas.microsoft.com/office/drawing/2014/main" id="{9575E7D4-56AB-4F16-B509-BCEA687DFB9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09675" y="1847850"/>
            <a:ext cx="10018714" cy="4419600"/>
          </a:xfrm>
        </p:spPr>
        <p:txBody>
          <a:bodyPr>
            <a:normAutofit lnSpcReduction="10000"/>
          </a:bodyPr>
          <a:lstStyle/>
          <a:p>
            <a:pPr marL="457200" indent="-457200">
              <a:buFont typeface="+mj-lt"/>
              <a:buAutoNum type="arabicPeriod"/>
            </a:pPr>
            <a:r>
              <a:rPr lang="es-MX" sz="2200" dirty="0"/>
              <a:t>Disposiciones Generales.</a:t>
            </a:r>
            <a:endParaRPr lang="es-419" sz="2200" dirty="0"/>
          </a:p>
          <a:p>
            <a:pPr marL="457200" indent="-457200">
              <a:buFont typeface="+mj-lt"/>
              <a:buAutoNum type="arabicPeriod"/>
            </a:pPr>
            <a:r>
              <a:rPr lang="es-MX" sz="2200" dirty="0"/>
              <a:t>Definiciones.</a:t>
            </a:r>
            <a:endParaRPr lang="es-419" sz="2200" dirty="0"/>
          </a:p>
          <a:p>
            <a:pPr marL="457200" indent="-457200">
              <a:buFont typeface="+mj-lt"/>
              <a:buAutoNum type="arabicPeriod"/>
            </a:pPr>
            <a:r>
              <a:rPr lang="es-419" sz="2200" dirty="0"/>
              <a:t>Marco del derecho a defender derechos humanos y la libertad de expresión.</a:t>
            </a:r>
          </a:p>
          <a:p>
            <a:pPr marL="457200" indent="-457200">
              <a:buFont typeface="+mj-lt"/>
              <a:buAutoNum type="arabicPeriod"/>
            </a:pPr>
            <a:r>
              <a:rPr lang="es-MX" sz="2200" dirty="0"/>
              <a:t>De los derechos de las Personas Defensoras de los Derechos Humanos, los Periodistas, los peticionarios, los beneficiarios y las víctimas.</a:t>
            </a:r>
          </a:p>
          <a:p>
            <a:pPr marL="457200" indent="-457200">
              <a:buFont typeface="+mj-lt"/>
              <a:buAutoNum type="arabicPeriod"/>
            </a:pPr>
            <a:r>
              <a:rPr lang="es-419" sz="2200" dirty="0"/>
              <a:t>De las obligaciones de los agentes del Estado respecto al derecho a defender derechos humanos y la libertad de expresión.</a:t>
            </a:r>
          </a:p>
          <a:p>
            <a:pPr marL="457200" indent="-457200">
              <a:buFont typeface="+mj-lt"/>
              <a:buAutoNum type="arabicPeriod"/>
            </a:pPr>
            <a:r>
              <a:rPr lang="es-419" sz="2200" dirty="0"/>
              <a:t>De los delitos cometidos contra el Derecho a Defender Derechos humanos y la Libertad de Expresión.</a:t>
            </a:r>
            <a:endParaRPr lang="es-MX" sz="2200" dirty="0"/>
          </a:p>
          <a:p>
            <a:pPr marL="447675" indent="-447675">
              <a:buFont typeface="+mj-lt"/>
              <a:buAutoNum type="arabicPeriod"/>
            </a:pPr>
            <a:r>
              <a:rPr lang="es-MX" sz="2200" dirty="0"/>
              <a:t>De la Investigación</a:t>
            </a:r>
            <a:r>
              <a:rPr lang="es-419" sz="2200" dirty="0"/>
              <a:t>.</a:t>
            </a:r>
          </a:p>
          <a:p>
            <a:pPr marL="447675" indent="-447675">
              <a:buFont typeface="+mj-lt"/>
              <a:buAutoNum type="arabicPeriod"/>
            </a:pPr>
            <a:r>
              <a:rPr lang="es-MX" sz="2200" dirty="0"/>
              <a:t>Del Mecanismo Federal y los Mecanismos Estatales.</a:t>
            </a:r>
            <a:endParaRPr lang="es-419" sz="2200" dirty="0"/>
          </a:p>
          <a:p>
            <a:endParaRPr lang="es-419" dirty="0"/>
          </a:p>
          <a:p>
            <a:endParaRPr lang="es-419" dirty="0"/>
          </a:p>
        </p:txBody>
      </p:sp>
    </p:spTree>
    <p:extLst>
      <p:ext uri="{BB962C8B-B14F-4D97-AF65-F5344CB8AC3E}">
        <p14:creationId xmlns:p14="http://schemas.microsoft.com/office/powerpoint/2010/main" val="42533766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D402F6D-8681-417B-96FB-B5921188BA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181100" y="1832310"/>
            <a:ext cx="10029826" cy="4177965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 startAt="9"/>
            </a:pPr>
            <a:r>
              <a:rPr lang="es-MX" sz="2200" dirty="0"/>
              <a:t>De la Reparación Integral</a:t>
            </a:r>
            <a:r>
              <a:rPr lang="es-419" sz="2200" dirty="0"/>
              <a:t>.</a:t>
            </a:r>
          </a:p>
          <a:p>
            <a:pPr marL="514350" indent="-514350">
              <a:buFont typeface="+mj-lt"/>
              <a:buAutoNum type="arabicPeriod" startAt="9"/>
            </a:pPr>
            <a:r>
              <a:rPr lang="es-MX" sz="2200" dirty="0"/>
              <a:t>De los recursos para el Mecanismo Federal, los Mecanismos Estatales y la Reparación Integral.</a:t>
            </a:r>
            <a:endParaRPr lang="es-419" sz="2200" dirty="0"/>
          </a:p>
          <a:p>
            <a:pPr marL="514350" indent="-514350">
              <a:buFont typeface="+mj-lt"/>
              <a:buAutoNum type="arabicPeriod" startAt="9"/>
            </a:pPr>
            <a:r>
              <a:rPr lang="es-MX" sz="2200" dirty="0" smtClean="0"/>
              <a:t>Capacitación</a:t>
            </a:r>
            <a:endParaRPr lang="es-419" sz="2200" dirty="0"/>
          </a:p>
          <a:p>
            <a:pPr marL="514350" indent="-514350">
              <a:buFont typeface="+mj-lt"/>
              <a:buAutoNum type="arabicPeriod" startAt="9"/>
            </a:pPr>
            <a:r>
              <a:rPr lang="es-MX" sz="2200" dirty="0"/>
              <a:t>Inconformidades.</a:t>
            </a:r>
          </a:p>
          <a:p>
            <a:pPr marL="514350" indent="-514350">
              <a:buFont typeface="+mj-lt"/>
              <a:buAutoNum type="arabicPeriod" startAt="9"/>
            </a:pPr>
            <a:r>
              <a:rPr lang="es-MX" sz="2200" dirty="0"/>
              <a:t>Trasparencia y Acceso a la Información.</a:t>
            </a:r>
            <a:endParaRPr lang="es-419" sz="2200" dirty="0"/>
          </a:p>
          <a:p>
            <a:pPr marL="514350" indent="-514350">
              <a:buFont typeface="+mj-lt"/>
              <a:buAutoNum type="arabicPeriod" startAt="9"/>
            </a:pPr>
            <a:r>
              <a:rPr lang="es-MX" sz="2200" dirty="0"/>
              <a:t>Sanciones.</a:t>
            </a:r>
            <a:endParaRPr lang="es-419" sz="2200" dirty="0"/>
          </a:p>
          <a:p>
            <a:pPr marL="514350" indent="-514350">
              <a:buFont typeface="+mj-lt"/>
              <a:buAutoNum type="arabicPeriod" startAt="9"/>
            </a:pPr>
            <a:r>
              <a:rPr lang="es-MX" sz="2200" dirty="0"/>
              <a:t>Disposiciones adicionales.</a:t>
            </a:r>
          </a:p>
          <a:p>
            <a:pPr marL="514350" indent="-514350">
              <a:buFont typeface="+mj-lt"/>
              <a:buAutoNum type="arabicPeriod" startAt="9"/>
            </a:pPr>
            <a:r>
              <a:rPr lang="es-MX" sz="2200" dirty="0"/>
              <a:t>Transitorios.</a:t>
            </a:r>
            <a:endParaRPr lang="es-419" sz="2200" dirty="0"/>
          </a:p>
          <a:p>
            <a:endParaRPr lang="es-419" dirty="0"/>
          </a:p>
        </p:txBody>
      </p:sp>
    </p:spTree>
    <p:extLst>
      <p:ext uri="{BB962C8B-B14F-4D97-AF65-F5344CB8AC3E}">
        <p14:creationId xmlns:p14="http://schemas.microsoft.com/office/powerpoint/2010/main" val="886527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6">
            <a:extLst>
              <a:ext uri="{FF2B5EF4-FFF2-40B4-BE49-F238E27FC236}">
                <a16:creationId xmlns:a16="http://schemas.microsoft.com/office/drawing/2014/main" id="{4F2DF6BA-2513-4649-A0FA-E5891792D3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419" dirty="0" smtClean="0"/>
              <a:t>Innovaciones </a:t>
            </a:r>
            <a:r>
              <a:rPr lang="es-419" dirty="0"/>
              <a:t>de la iniciativa</a:t>
            </a:r>
          </a:p>
        </p:txBody>
      </p:sp>
      <p:sp>
        <p:nvSpPr>
          <p:cNvPr id="8" name="Marcador de contenido 7">
            <a:extLst>
              <a:ext uri="{FF2B5EF4-FFF2-40B4-BE49-F238E27FC236}">
                <a16:creationId xmlns:a16="http://schemas.microsoft.com/office/drawing/2014/main" id="{4785C9E0-7091-491B-BC3A-741E79AF83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90625" y="1826684"/>
            <a:ext cx="9965055" cy="4023360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s-419" sz="2200" dirty="0"/>
              <a:t>Reforzar el Mecanismo Federal.</a:t>
            </a:r>
          </a:p>
          <a:p>
            <a:pPr marL="457200" indent="-457200">
              <a:buFont typeface="+mj-lt"/>
              <a:buAutoNum type="arabicPeriod"/>
            </a:pPr>
            <a:r>
              <a:rPr lang="es-419" sz="2200" dirty="0"/>
              <a:t>Crear Mecanismos Estatales.</a:t>
            </a:r>
          </a:p>
          <a:p>
            <a:pPr marL="457200" indent="-457200">
              <a:buFont typeface="+mj-lt"/>
              <a:buAutoNum type="arabicPeriod"/>
            </a:pPr>
            <a:r>
              <a:rPr lang="es-419" sz="2200" dirty="0"/>
              <a:t>Crear las Fiscalías Especializadas </a:t>
            </a:r>
            <a:r>
              <a:rPr lang="es-MX" sz="2200" dirty="0"/>
              <a:t>para la Atención de Delitos Cometidos contra el Derecho a Defender Derechos Humanos y la Libertad de Expresión </a:t>
            </a:r>
            <a:r>
              <a:rPr lang="es-419" sz="2200" dirty="0"/>
              <a:t>en la Procuraduría General y en las Procuradurías Estatales</a:t>
            </a:r>
            <a:r>
              <a:rPr lang="es-MX" sz="2200" dirty="0"/>
              <a:t>.</a:t>
            </a:r>
          </a:p>
          <a:p>
            <a:pPr marL="457200" indent="-457200">
              <a:buFont typeface="+mj-lt"/>
              <a:buAutoNum type="arabicPeriod"/>
            </a:pPr>
            <a:r>
              <a:rPr lang="es-MX" sz="2200" dirty="0"/>
              <a:t>Establecer los delitos que se comenten contra el Derecho a Defender Derechos Humanos y la Libertad de Expresión.</a:t>
            </a:r>
          </a:p>
          <a:p>
            <a:pPr marL="457200" indent="-457200">
              <a:buFont typeface="+mj-lt"/>
              <a:buAutoNum type="arabicPeriod"/>
            </a:pPr>
            <a:r>
              <a:rPr lang="es-MX" sz="2200" dirty="0"/>
              <a:t>Brindar Reparación Integral.</a:t>
            </a:r>
          </a:p>
          <a:p>
            <a:pPr marL="457200" indent="-457200">
              <a:buFont typeface="+mj-lt"/>
              <a:buAutoNum type="arabicPeriod"/>
            </a:pPr>
            <a:r>
              <a:rPr lang="es-MX" sz="2200" dirty="0"/>
              <a:t>Trasparentar el uso de recursos.</a:t>
            </a:r>
            <a:endParaRPr lang="es-419" sz="2200" dirty="0"/>
          </a:p>
        </p:txBody>
      </p:sp>
    </p:spTree>
    <p:extLst>
      <p:ext uri="{BB962C8B-B14F-4D97-AF65-F5344CB8AC3E}">
        <p14:creationId xmlns:p14="http://schemas.microsoft.com/office/powerpoint/2010/main" val="36134998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01B0222-49C3-4B55-9A88-7DF1136299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419" dirty="0"/>
              <a:t>Beneficios de la iniciativa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4864A304-B1EE-470E-8121-4C73CC3A78C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171575" y="1825625"/>
            <a:ext cx="9984106" cy="3527425"/>
          </a:xfrm>
        </p:spPr>
        <p:txBody>
          <a:bodyPr>
            <a:normAutofit lnSpcReduction="10000"/>
          </a:bodyPr>
          <a:lstStyle/>
          <a:p>
            <a:pPr marL="457200" indent="-457200">
              <a:buFont typeface="+mj-lt"/>
              <a:buAutoNum type="arabicPeriod"/>
            </a:pPr>
            <a:r>
              <a:rPr lang="es-419" sz="2200" dirty="0"/>
              <a:t>Reconocimiento de los derechos de las Personas Defensoras de Derechos Humanos y los Periodistas.</a:t>
            </a:r>
          </a:p>
          <a:p>
            <a:pPr marL="457200" indent="-457200">
              <a:buFont typeface="+mj-lt"/>
              <a:buAutoNum type="arabicPeriod"/>
            </a:pPr>
            <a:r>
              <a:rPr lang="es-419" sz="2200" dirty="0"/>
              <a:t>Perspectiva de género y enfoque intercultural e interseccional.</a:t>
            </a:r>
          </a:p>
          <a:p>
            <a:pPr marL="457200" indent="-457200">
              <a:buFont typeface="+mj-lt"/>
              <a:buAutoNum type="arabicPeriod"/>
            </a:pPr>
            <a:r>
              <a:rPr lang="es-419" sz="2200" dirty="0"/>
              <a:t>Prevención.</a:t>
            </a:r>
          </a:p>
          <a:p>
            <a:pPr marL="457200" indent="-457200">
              <a:buFont typeface="+mj-lt"/>
              <a:buAutoNum type="arabicPeriod"/>
            </a:pPr>
            <a:r>
              <a:rPr lang="es-419" sz="2200" dirty="0"/>
              <a:t>Protección.</a:t>
            </a:r>
          </a:p>
          <a:p>
            <a:pPr marL="457200" indent="-457200">
              <a:buFont typeface="+mj-lt"/>
              <a:buAutoNum type="arabicPeriod"/>
            </a:pPr>
            <a:r>
              <a:rPr lang="es-419" sz="2200" dirty="0"/>
              <a:t>Investigación.</a:t>
            </a:r>
          </a:p>
          <a:p>
            <a:pPr marL="457200" indent="-457200">
              <a:buFont typeface="+mj-lt"/>
              <a:buAutoNum type="arabicPeriod"/>
            </a:pPr>
            <a:r>
              <a:rPr lang="es-419" sz="2200" dirty="0"/>
              <a:t>Reparación Integral.</a:t>
            </a:r>
          </a:p>
          <a:p>
            <a:pPr marL="457200" indent="-457200">
              <a:buFont typeface="+mj-lt"/>
              <a:buAutoNum type="arabicPeriod"/>
            </a:pPr>
            <a:r>
              <a:rPr lang="es-419" sz="2200" dirty="0"/>
              <a:t>Coordinación entre el Mecanismo Federal y los Mecanismos Estatales.</a:t>
            </a:r>
          </a:p>
          <a:p>
            <a:endParaRPr lang="es-419" dirty="0"/>
          </a:p>
          <a:p>
            <a:endParaRPr lang="es-419" dirty="0"/>
          </a:p>
        </p:txBody>
      </p:sp>
    </p:spTree>
    <p:extLst>
      <p:ext uri="{BB962C8B-B14F-4D97-AF65-F5344CB8AC3E}">
        <p14:creationId xmlns:p14="http://schemas.microsoft.com/office/powerpoint/2010/main" val="22577070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21B74A9-49FC-429A-87FB-66C03FA3123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181100" y="1866901"/>
            <a:ext cx="9972675" cy="2143124"/>
          </a:xfrm>
        </p:spPr>
        <p:txBody>
          <a:bodyPr>
            <a:normAutofit lnSpcReduction="10000"/>
          </a:bodyPr>
          <a:lstStyle/>
          <a:p>
            <a:pPr marL="457200" indent="-457200">
              <a:buFont typeface="+mj-lt"/>
              <a:buAutoNum type="arabicPeriod" startAt="8"/>
            </a:pPr>
            <a:r>
              <a:rPr lang="es-419" sz="2200" dirty="0"/>
              <a:t>Integración de la Comisión Ejecutiva de Atención a Víctimas.</a:t>
            </a:r>
          </a:p>
          <a:p>
            <a:pPr marL="457200" indent="-457200">
              <a:buFont typeface="+mj-lt"/>
              <a:buAutoNum type="arabicPeriod" startAt="8"/>
            </a:pPr>
            <a:r>
              <a:rPr lang="es-419" sz="2200" dirty="0"/>
              <a:t>Nuevas obligaciones de la Comisión Nacional de los Derechos Humanos.</a:t>
            </a:r>
          </a:p>
          <a:p>
            <a:pPr marL="457200" indent="-457200">
              <a:buFont typeface="+mj-lt"/>
              <a:buAutoNum type="arabicPeriod" startAt="8"/>
            </a:pPr>
            <a:r>
              <a:rPr lang="es-419" sz="2200" dirty="0"/>
              <a:t>Creación de fiscalías especializadas.</a:t>
            </a:r>
          </a:p>
          <a:p>
            <a:pPr marL="457200" indent="-457200">
              <a:buFont typeface="+mj-lt"/>
              <a:buAutoNum type="arabicPeriod" startAt="8"/>
            </a:pPr>
            <a:r>
              <a:rPr lang="es-419" sz="2200" dirty="0"/>
              <a:t>Tipificación de los delitos por los que serán juzgados los autores materiales e intelectuales, así como los beneficiarios.</a:t>
            </a:r>
          </a:p>
          <a:p>
            <a:endParaRPr lang="es-419" dirty="0"/>
          </a:p>
        </p:txBody>
      </p:sp>
    </p:spTree>
    <p:extLst>
      <p:ext uri="{BB962C8B-B14F-4D97-AF65-F5344CB8AC3E}">
        <p14:creationId xmlns:p14="http://schemas.microsoft.com/office/powerpoint/2010/main" val="2941494992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ción">
  <a:themeElements>
    <a:clrScheme name="Retrospección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ción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ción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Override1.xml><?xml version="1.0" encoding="utf-8"?>
<a:themeOverride xmlns:a="http://schemas.openxmlformats.org/drawingml/2006/main">
  <a:clrScheme name="Retrospección">
    <a:dk1>
      <a:srgbClr val="000000"/>
    </a:dk1>
    <a:lt1>
      <a:sysClr val="window" lastClr="FFFFFF"/>
    </a:lt1>
    <a:dk2>
      <a:srgbClr val="637052"/>
    </a:dk2>
    <a:lt2>
      <a:srgbClr val="CCDDEA"/>
    </a:lt2>
    <a:accent1>
      <a:srgbClr val="E48312"/>
    </a:accent1>
    <a:accent2>
      <a:srgbClr val="BD582C"/>
    </a:accent2>
    <a:accent3>
      <a:srgbClr val="865640"/>
    </a:accent3>
    <a:accent4>
      <a:srgbClr val="9B8357"/>
    </a:accent4>
    <a:accent5>
      <a:srgbClr val="C2BC80"/>
    </a:accent5>
    <a:accent6>
      <a:srgbClr val="94A088"/>
    </a:accent6>
    <a:hlink>
      <a:srgbClr val="2998E3"/>
    </a:hlink>
    <a:folHlink>
      <a:srgbClr val="8C8C8C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301</TotalTime>
  <Words>548</Words>
  <Application>Microsoft Office PowerPoint</Application>
  <PresentationFormat>Panorámica</PresentationFormat>
  <Paragraphs>56</Paragraphs>
  <Slides>8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8</vt:i4>
      </vt:variant>
    </vt:vector>
  </HeadingPairs>
  <TitlesOfParts>
    <vt:vector size="11" baseType="lpstr">
      <vt:lpstr>Calibri</vt:lpstr>
      <vt:lpstr>Calibri Light</vt:lpstr>
      <vt:lpstr>Retrospección</vt:lpstr>
      <vt:lpstr>Iniciativa de Ley General para Prevenir, Proteger, Investigar, Reparar y Sancionar los delitos contra Personas Defensoras de los Derechos Humanos y Periodistas</vt:lpstr>
      <vt:lpstr>Propósito de la iniciativa  </vt:lpstr>
      <vt:lpstr>Propósito de la iniciativa  </vt:lpstr>
      <vt:lpstr>Títulos de la iniciativa</vt:lpstr>
      <vt:lpstr>Presentación de PowerPoint</vt:lpstr>
      <vt:lpstr>Innovaciones de la iniciativa</vt:lpstr>
      <vt:lpstr>Beneficios de la iniciativa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Iniciativa de Ley General para la Prevención, Protección, Investigación y Reparación Integral para Personas Defensoras de los Derechos Humanos y Periodistas</dc:title>
  <dc:creator>...</dc:creator>
  <cp:lastModifiedBy>Usuario de Windows</cp:lastModifiedBy>
  <cp:revision>26</cp:revision>
  <dcterms:created xsi:type="dcterms:W3CDTF">2018-11-01T19:57:17Z</dcterms:created>
  <dcterms:modified xsi:type="dcterms:W3CDTF">2018-11-09T00:49:41Z</dcterms:modified>
</cp:coreProperties>
</file>