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21" r:id="rId1"/>
    <p:sldMasterId id="2147484445" r:id="rId2"/>
  </p:sldMasterIdLst>
  <p:notesMasterIdLst>
    <p:notesMasterId r:id="rId17"/>
  </p:notesMasterIdLst>
  <p:sldIdLst>
    <p:sldId id="256" r:id="rId3"/>
    <p:sldId id="274" r:id="rId4"/>
    <p:sldId id="275" r:id="rId5"/>
    <p:sldId id="259" r:id="rId6"/>
    <p:sldId id="261" r:id="rId7"/>
    <p:sldId id="271" r:id="rId8"/>
    <p:sldId id="270" r:id="rId9"/>
    <p:sldId id="268" r:id="rId10"/>
    <p:sldId id="263" r:id="rId11"/>
    <p:sldId id="264" r:id="rId12"/>
    <p:sldId id="272" r:id="rId13"/>
    <p:sldId id="265" r:id="rId14"/>
    <p:sldId id="266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263C9BD-F978-482E-A9F1-06EB4D50CCDA}">
          <p14:sldIdLst>
            <p14:sldId id="256"/>
          </p14:sldIdLst>
        </p14:section>
        <p14:section name="Sección sin título" id="{F3DFA7DF-46BE-4A70-A2E4-2AF52978868F}">
          <p14:sldIdLst>
            <p14:sldId id="274"/>
            <p14:sldId id="275"/>
            <p14:sldId id="259"/>
          </p14:sldIdLst>
        </p14:section>
        <p14:section name="Sección sin título" id="{FBD98751-9C84-41D6-BB3D-253923F470D2}">
          <p14:sldIdLst>
            <p14:sldId id="261"/>
            <p14:sldId id="271"/>
            <p14:sldId id="270"/>
            <p14:sldId id="268"/>
          </p14:sldIdLst>
        </p14:section>
        <p14:section name="Desaparición" id="{EC83F502-2BDA-4E3D-8E8B-1AFE483580D4}">
          <p14:sldIdLst>
            <p14:sldId id="263"/>
            <p14:sldId id="264"/>
          </p14:sldIdLst>
        </p14:section>
        <p14:section name="Sección sin título" id="{00F9BC61-4E16-440C-AD5C-C80B1E20A87B}">
          <p14:sldIdLst>
            <p14:sldId id="272"/>
            <p14:sldId id="265"/>
            <p14:sldId id="266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CC00"/>
    <a:srgbClr val="A568D2"/>
    <a:srgbClr val="666699"/>
    <a:srgbClr val="FFFF99"/>
    <a:srgbClr val="FF6600"/>
    <a:srgbClr val="00E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2551\Documents\A&#241;o%202022\Informe%202021-2022\01%20Informe%20redacci&#243;n\Detenci&#243;n%20Arbitrar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X\Documents\a&#241;o%202017\Informe%202016-2017\2016%20Base%20de%20datos\otras%20gr&#225;ficas%202016-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2551\Documents\A&#241;o%202022\Informe%202021-2022\01%20Informe%20redacci&#243;n\Graficas%20total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X\Documents\a&#241;o%202017\Informe%202016-2017\2016%20Base%20de%20datos\INFORME%20Detencion%202016-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X\Documents\a&#241;o%202019\Informe%202018-2019\Informe%20redacci&#243;n\FINALDocumentaci&#243;n%202018-2019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52551\Documents\A&#241;o%202022\Informe%202021-2022\01%20Informe%20redacci&#243;n\Ejecuci&#243;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2551\Documents\A&#241;o%202022\Informe%202021-2022\01%20Informe%20redacci&#243;n\Ejecuci&#243;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2551\Documents\A&#241;o%202022\Informe%202021-2022\01%20Informe%20redacci&#243;n\Ejecuci&#243;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2551\Documents\A&#241;o%202022\Informe%202021-2022\01%20Informe%20redacci&#243;n\Graficas%20totale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2551\Documents\A&#241;o%202022\Informe%202021-2022\01%20Informe%20redacci&#243;n\Graficas%20totale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gradFill>
              <a:gsLst>
                <a:gs pos="29000">
                  <a:srgbClr val="FF0000"/>
                </a:gs>
                <a:gs pos="54000">
                  <a:srgbClr val="FFC000"/>
                </a:gs>
                <a:gs pos="7700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dLbls>
            <c:dLbl>
              <c:idx val="0"/>
              <c:layout>
                <c:manualLayout>
                  <c:x val="1.2731334408019993E-17"/>
                  <c:y val="-1.403363652723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25-4357-8474-C08447E72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cap="none" spc="0" baseline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Det'!$L$76:$L$91</c:f>
              <c:strCache>
                <c:ptCount val="16"/>
                <c:pt idx="0">
                  <c:v>01/12/2006</c:v>
                </c:pt>
                <c:pt idx="1">
                  <c:v>Año 2007</c:v>
                </c:pt>
                <c:pt idx="2">
                  <c:v>Año 2008</c:v>
                </c:pt>
                <c:pt idx="3">
                  <c:v>Año 2009</c:v>
                </c:pt>
                <c:pt idx="4">
                  <c:v>Año 2010</c:v>
                </c:pt>
                <c:pt idx="5">
                  <c:v>Año 2011</c:v>
                </c:pt>
                <c:pt idx="6">
                  <c:v>Año 2012</c:v>
                </c:pt>
                <c:pt idx="7">
                  <c:v>Año 2013</c:v>
                </c:pt>
                <c:pt idx="8">
                  <c:v>Año 2014</c:v>
                </c:pt>
                <c:pt idx="9">
                  <c:v>Año 2015</c:v>
                </c:pt>
                <c:pt idx="10">
                  <c:v>Año 2016</c:v>
                </c:pt>
                <c:pt idx="11">
                  <c:v>Año 2017</c:v>
                </c:pt>
                <c:pt idx="12">
                  <c:v>Año 2018</c:v>
                </c:pt>
                <c:pt idx="13">
                  <c:v>Año 2019</c:v>
                </c:pt>
                <c:pt idx="14">
                  <c:v>Año 2020</c:v>
                </c:pt>
                <c:pt idx="15">
                  <c:v>31/05/2021</c:v>
                </c:pt>
              </c:strCache>
            </c:strRef>
          </c:cat>
          <c:val>
            <c:numRef>
              <c:f>'Graf Det'!$M$76:$M$91</c:f>
              <c:numCache>
                <c:formatCode>General</c:formatCode>
                <c:ptCount val="16"/>
                <c:pt idx="0">
                  <c:v>2</c:v>
                </c:pt>
                <c:pt idx="1">
                  <c:v>230</c:v>
                </c:pt>
                <c:pt idx="2">
                  <c:v>262</c:v>
                </c:pt>
                <c:pt idx="3">
                  <c:v>182</c:v>
                </c:pt>
                <c:pt idx="4">
                  <c:v>63</c:v>
                </c:pt>
                <c:pt idx="5">
                  <c:v>90</c:v>
                </c:pt>
                <c:pt idx="6">
                  <c:v>292</c:v>
                </c:pt>
                <c:pt idx="7">
                  <c:v>427</c:v>
                </c:pt>
                <c:pt idx="8">
                  <c:v>323</c:v>
                </c:pt>
                <c:pt idx="9">
                  <c:v>570</c:v>
                </c:pt>
                <c:pt idx="10">
                  <c:v>375</c:v>
                </c:pt>
                <c:pt idx="11">
                  <c:v>877</c:v>
                </c:pt>
                <c:pt idx="12">
                  <c:v>419</c:v>
                </c:pt>
                <c:pt idx="13">
                  <c:v>219</c:v>
                </c:pt>
                <c:pt idx="14">
                  <c:v>432</c:v>
                </c:pt>
                <c:pt idx="15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25-4357-8474-C08447E727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6060784"/>
        <c:axId val="86058064"/>
      </c:areaChart>
      <c:valAx>
        <c:axId val="860580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6060784"/>
        <c:crosses val="autoZero"/>
        <c:crossBetween val="midCat"/>
      </c:valAx>
      <c:catAx>
        <c:axId val="86060784"/>
        <c:scaling>
          <c:orientation val="minMax"/>
        </c:scaling>
        <c:delete val="0"/>
        <c:axPos val="b"/>
        <c:majorGridlines>
          <c:spPr>
            <a:ln w="10000" cap="flat" cmpd="sng" algn="ctr">
              <a:solidFill>
                <a:schemeClr val="dk1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60580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dLbls>
          <c:showLegendKey val="0"/>
          <c:showVal val="1"/>
          <c:showCatName val="0"/>
          <c:showSerName val="0"/>
          <c:showPercent val="0"/>
          <c:showBubbleSize val="0"/>
        </c:dLbls>
        <c:gapWidth val="12"/>
        <c:gapDepth val="0"/>
        <c:shape val="box"/>
        <c:axId val="1570103152"/>
        <c:axId val="1570093360"/>
        <c:axId val="0"/>
      </c:bar3DChart>
      <c:catAx>
        <c:axId val="157010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CleargothicLH" pitchFamily="2" charset="0"/>
                <a:ea typeface="+mn-ea"/>
                <a:cs typeface="Carlito" panose="020F0502020204030204" pitchFamily="34" charset="0"/>
              </a:defRPr>
            </a:pPr>
            <a:endParaRPr lang="es-MX"/>
          </a:p>
        </c:txPr>
        <c:crossAx val="1570093360"/>
        <c:crosses val="autoZero"/>
        <c:auto val="1"/>
        <c:lblAlgn val="ctr"/>
        <c:lblOffset val="100"/>
        <c:noMultiLvlLbl val="0"/>
      </c:catAx>
      <c:valAx>
        <c:axId val="15700933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effectLst/>
                <a:latin typeface="CleargothicLH" pitchFamily="2" charset="0"/>
                <a:ea typeface="+mn-ea"/>
                <a:cs typeface="Carlito" panose="020F0502020204030204" pitchFamily="34" charset="0"/>
              </a:defRPr>
            </a:pPr>
            <a:endParaRPr lang="es-MX"/>
          </a:p>
        </c:txPr>
        <c:crossAx val="157010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629811898512685E-2"/>
          <c:y val="6.788864506690763E-2"/>
          <c:w val="0.93030796150481188"/>
          <c:h val="0.86922440718031591"/>
        </c:manualLayout>
      </c:layout>
      <c:bar3DChart>
        <c:barDir val="col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79-4C19-B052-FA273D84EDB8}"/>
              </c:ext>
            </c:extLst>
          </c:dPt>
          <c:dPt>
            <c:idx val="1"/>
            <c:invertIfNegative val="1"/>
            <c:bubble3D val="0"/>
            <c:spPr>
              <a:gradFill>
                <a:gsLst>
                  <a:gs pos="100000">
                    <a:schemeClr val="accent3">
                      <a:alpha val="0"/>
                    </a:schemeClr>
                  </a:gs>
                  <a:gs pos="5000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79-4C19-B052-FA273D84EDB8}"/>
              </c:ext>
            </c:extLst>
          </c:dPt>
          <c:dPt>
            <c:idx val="2"/>
            <c:invertIfNegative val="1"/>
            <c:bubble3D val="0"/>
            <c:spPr>
              <a:gradFill>
                <a:gsLst>
                  <a:gs pos="100000">
                    <a:schemeClr val="accent5">
                      <a:alpha val="0"/>
                    </a:schemeClr>
                  </a:gs>
                  <a:gs pos="50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179-4C19-B052-FA273D84EDB8}"/>
              </c:ext>
            </c:extLst>
          </c:dPt>
          <c:dPt>
            <c:idx val="3"/>
            <c:invertIfNegative val="1"/>
            <c:bubble3D val="0"/>
            <c:spPr>
              <a:gradFill>
                <a:gsLst>
                  <a:gs pos="100000">
                    <a:schemeClr val="accent1">
                      <a:lumMod val="60000"/>
                      <a:alpha val="0"/>
                    </a:schemeClr>
                  </a:gs>
                  <a:gs pos="5000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179-4C19-B052-FA273D84EDB8}"/>
              </c:ext>
            </c:extLst>
          </c:dPt>
          <c:dPt>
            <c:idx val="4"/>
            <c:invertIfNegative val="1"/>
            <c:bubble3D val="0"/>
            <c:spPr>
              <a:gradFill>
                <a:gsLst>
                  <a:gs pos="100000">
                    <a:schemeClr val="accent3">
                      <a:lumMod val="60000"/>
                      <a:alpha val="0"/>
                    </a:schemeClr>
                  </a:gs>
                  <a:gs pos="5000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179-4C19-B052-FA273D84EDB8}"/>
              </c:ext>
            </c:extLst>
          </c:dPt>
          <c:dLbls>
            <c:dLbl>
              <c:idx val="0"/>
              <c:layout>
                <c:manualLayout>
                  <c:x val="1.1977690288713885E-2"/>
                  <c:y val="-3.5189467150977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9-4C19-B052-FA273D84EDB8}"/>
                </c:ext>
              </c:extLst>
            </c:dLbl>
            <c:dLbl>
              <c:idx val="1"/>
              <c:layout>
                <c:manualLayout>
                  <c:x val="1.0530621172353405E-2"/>
                  <c:y val="-3.477775980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9-4C19-B052-FA273D84EDB8}"/>
                </c:ext>
              </c:extLst>
            </c:dLbl>
            <c:dLbl>
              <c:idx val="2"/>
              <c:layout>
                <c:manualLayout>
                  <c:x val="3.6443569553805772E-3"/>
                  <c:y val="-3.712368193709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9-4C19-B052-FA273D84EDB8}"/>
                </c:ext>
              </c:extLst>
            </c:dLbl>
            <c:dLbl>
              <c:idx val="3"/>
              <c:layout>
                <c:manualLayout>
                  <c:x val="8.1146106736556061E-5"/>
                  <c:y val="-3.009448945668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79-4C19-B052-FA273D84EDB8}"/>
                </c:ext>
              </c:extLst>
            </c:dLbl>
            <c:dLbl>
              <c:idx val="4"/>
              <c:layout>
                <c:manualLayout>
                  <c:x val="1.2576552930883638E-4"/>
                  <c:y val="-3.433382082997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79-4C19-B052-FA273D84EDB8}"/>
                </c:ext>
              </c:extLst>
            </c:dLbl>
            <c:dLbl>
              <c:idx val="5"/>
              <c:layout>
                <c:manualLayout>
                  <c:x val="5.5045275590551078E-2"/>
                  <c:y val="-0.33481333275963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79-4C19-B052-FA273D84EDB8}"/>
                </c:ext>
              </c:extLst>
            </c:dLbl>
            <c:dLbl>
              <c:idx val="6"/>
              <c:layout>
                <c:manualLayout>
                  <c:x val="5.4875328083989504E-2"/>
                  <c:y val="-0.33378870673952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79-4C19-B052-FA273D84EDB8}"/>
                </c:ext>
              </c:extLst>
            </c:dLbl>
            <c:dLbl>
              <c:idx val="7"/>
              <c:layout>
                <c:manualLayout>
                  <c:x val="5.7821959755030621E-2"/>
                  <c:y val="-0.20006081207062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79-4C19-B052-FA273D84EDB8}"/>
                </c:ext>
              </c:extLst>
            </c:dLbl>
            <c:dLbl>
              <c:idx val="8"/>
              <c:layout>
                <c:manualLayout>
                  <c:x val="0"/>
                  <c:y val="-0.22586520947176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79-4C19-B052-FA273D84E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/>
                    </a:solidFill>
                    <a:latin typeface="a_BentoBrk" panose="04020905080B02020802" pitchFamily="8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'Graficas TOTAL'!$A$21:$A$25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2109</c:v>
                </c:pt>
                <c:pt idx="3">
                  <c:v>2020</c:v>
                </c:pt>
                <c:pt idx="4" formatCode="m/d/yyyy">
                  <c:v>44347</c:v>
                </c:pt>
              </c:numCache>
            </c:numRef>
          </c:cat>
          <c:val>
            <c:numRef>
              <c:f>'Graficas TOTAL'!$B$21:$B$25</c:f>
              <c:numCache>
                <c:formatCode>General</c:formatCode>
                <c:ptCount val="5"/>
                <c:pt idx="0">
                  <c:v>1256</c:v>
                </c:pt>
                <c:pt idx="1">
                  <c:v>689</c:v>
                </c:pt>
                <c:pt idx="2">
                  <c:v>419</c:v>
                </c:pt>
                <c:pt idx="3">
                  <c:v>671</c:v>
                </c:pt>
                <c:pt idx="4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179-4C19-B052-FA273D84ED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6747824"/>
        <c:axId val="407663520"/>
        <c:axId val="0"/>
      </c:bar3DChart>
      <c:catAx>
        <c:axId val="33674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7663520"/>
        <c:crosses val="autoZero"/>
        <c:auto val="1"/>
        <c:lblAlgn val="ctr"/>
        <c:lblOffset val="100"/>
        <c:noMultiLvlLbl val="0"/>
      </c:catAx>
      <c:valAx>
        <c:axId val="4076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74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gapDepth val="0"/>
        <c:shape val="box"/>
        <c:axId val="1570099344"/>
        <c:axId val="1570106960"/>
        <c:axId val="0"/>
      </c:bar3DChart>
      <c:catAx>
        <c:axId val="157009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eargothicLH" pitchFamily="2" charset="0"/>
                <a:ea typeface="+mn-ea"/>
                <a:cs typeface="Carlito" panose="020F0502020204030204" pitchFamily="34" charset="0"/>
              </a:defRPr>
            </a:pPr>
            <a:endParaRPr lang="es-MX"/>
          </a:p>
        </c:txPr>
        <c:crossAx val="1570106960"/>
        <c:crosses val="autoZero"/>
        <c:auto val="1"/>
        <c:lblAlgn val="ctr"/>
        <c:lblOffset val="100"/>
        <c:noMultiLvlLbl val="0"/>
      </c:catAx>
      <c:valAx>
        <c:axId val="1570106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gothicLH" pitchFamily="2" charset="0"/>
                <a:ea typeface="+mn-ea"/>
                <a:cs typeface="+mn-cs"/>
              </a:defRPr>
            </a:pPr>
            <a:endParaRPr lang="es-MX"/>
          </a:p>
        </c:txPr>
        <c:crossAx val="157009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1"/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shape val="box"/>
        <c:axId val="-1688071328"/>
        <c:axId val="-1688076768"/>
        <c:axId val="0"/>
      </c:bar3DChart>
      <c:catAx>
        <c:axId val="-168807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eargothicLH" pitchFamily="2" charset="0"/>
                <a:ea typeface="+mn-ea"/>
                <a:cs typeface="+mn-cs"/>
              </a:defRPr>
            </a:pPr>
            <a:endParaRPr lang="es-MX"/>
          </a:p>
        </c:txPr>
        <c:crossAx val="-1688076768"/>
        <c:crosses val="autoZero"/>
        <c:auto val="1"/>
        <c:lblAlgn val="ctr"/>
        <c:lblOffset val="100"/>
        <c:noMultiLvlLbl val="0"/>
      </c:catAx>
      <c:valAx>
        <c:axId val="-1688076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68807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spPr>
            <a:gradFill flip="none" rotWithShape="1">
              <a:gsLst>
                <a:gs pos="19000">
                  <a:srgbClr val="FF0000"/>
                </a:gs>
                <a:gs pos="50000">
                  <a:srgbClr val="FFC000"/>
                </a:gs>
                <a:gs pos="77000">
                  <a:srgbClr val="FFFF00"/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12700" cap="rnd">
              <a:noFill/>
              <a:prstDash val="sysDot"/>
            </a:ln>
            <a:effectLst>
              <a:outerShdw dir="5400000" algn="ctr" rotWithShape="0">
                <a:sysClr val="window" lastClr="FFFFFF"/>
              </a:outerShdw>
              <a:softEdge rad="12700"/>
            </a:effectLst>
            <a:scene3d>
              <a:camera prst="orthographicFront"/>
              <a:lightRig rig="threePt" dir="t"/>
            </a:scene3d>
            <a:sp3d prstMaterial="matte"/>
          </c:spPr>
          <c:dLbls>
            <c:dLbl>
              <c:idx val="0"/>
              <c:layout>
                <c:manualLayout>
                  <c:x val="0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7A-41C0-A9B6-03C9E1380CB2}"/>
                </c:ext>
              </c:extLst>
            </c:dLbl>
            <c:dLbl>
              <c:idx val="1"/>
              <c:layout>
                <c:manualLayout>
                  <c:x val="0"/>
                  <c:y val="-7.407407407407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A-41C0-A9B6-03C9E1380CB2}"/>
                </c:ext>
              </c:extLst>
            </c:dLbl>
            <c:dLbl>
              <c:idx val="2"/>
              <c:layout>
                <c:manualLayout>
                  <c:x val="0"/>
                  <c:y val="-8.3333333333333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7A-41C0-A9B6-03C9E1380CB2}"/>
                </c:ext>
              </c:extLst>
            </c:dLbl>
            <c:dLbl>
              <c:idx val="3"/>
              <c:layout>
                <c:manualLayout>
                  <c:x val="-3.9448533570539783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7A-41C0-A9B6-03C9E1380CB2}"/>
                </c:ext>
              </c:extLst>
            </c:dLbl>
            <c:dLbl>
              <c:idx val="4"/>
              <c:layout>
                <c:manualLayout>
                  <c:x val="-3.8082754028567608E-3"/>
                  <c:y val="-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A-41C0-A9B6-03C9E1380CB2}"/>
                </c:ext>
              </c:extLst>
            </c:dLbl>
            <c:dLbl>
              <c:idx val="5"/>
              <c:layout>
                <c:manualLayout>
                  <c:x val="2.0470625134963672E-4"/>
                  <c:y val="-0.189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7A-41C0-A9B6-03C9E1380CB2}"/>
                </c:ext>
              </c:extLst>
            </c:dLbl>
            <c:dLbl>
              <c:idx val="6"/>
              <c:layout>
                <c:manualLayout>
                  <c:x val="-1.9042180414015125E-3"/>
                  <c:y val="-0.199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A-41C0-A9B6-03C9E1380CB2}"/>
                </c:ext>
              </c:extLst>
            </c:dLbl>
            <c:dLbl>
              <c:idx val="7"/>
              <c:layout>
                <c:manualLayout>
                  <c:x val="-2.1089242927511491E-3"/>
                  <c:y val="-0.189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7A-41C0-A9B6-03C9E1380CB2}"/>
                </c:ext>
              </c:extLst>
            </c:dLbl>
            <c:dLbl>
              <c:idx val="8"/>
              <c:layout>
                <c:manualLayout>
                  <c:x val="-1.9723463385540067E-3"/>
                  <c:y val="-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7A-41C0-A9B6-03C9E1380CB2}"/>
                </c:ext>
              </c:extLst>
            </c:dLbl>
            <c:dLbl>
              <c:idx val="9"/>
              <c:layout>
                <c:manualLayout>
                  <c:x val="-3.36785167055876E-4"/>
                  <c:y val="-0.16666666666666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7A-41C0-A9B6-03C9E1380CB2}"/>
                </c:ext>
              </c:extLst>
            </c:dLbl>
            <c:dLbl>
              <c:idx val="10"/>
              <c:layout>
                <c:manualLayout>
                  <c:x val="1.7759954444021677E-3"/>
                  <c:y val="-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7A-41C0-A9B6-03C9E1380CB2}"/>
                </c:ext>
              </c:extLst>
            </c:dLbl>
            <c:dLbl>
              <c:idx val="11"/>
              <c:layout>
                <c:manualLayout>
                  <c:x val="1.3888890407796413E-3"/>
                  <c:y val="-0.41086217697108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7A-41C0-A9B6-03C9E1380CB2}"/>
                </c:ext>
              </c:extLst>
            </c:dLbl>
            <c:dLbl>
              <c:idx val="12"/>
              <c:layout>
                <c:manualLayout>
                  <c:x val="1.1476132424130698E-16"/>
                  <c:y val="-0.314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7A-41C0-A9B6-03C9E1380CB2}"/>
                </c:ext>
              </c:extLst>
            </c:dLbl>
            <c:dLbl>
              <c:idx val="13"/>
              <c:layout>
                <c:manualLayout>
                  <c:x val="1.5649452269170579E-3"/>
                  <c:y val="-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7A-41C0-A9B6-03C9E1380CB2}"/>
                </c:ext>
              </c:extLst>
            </c:dLbl>
            <c:dLbl>
              <c:idx val="14"/>
              <c:layout>
                <c:manualLayout>
                  <c:x val="1.1476132424130698E-16"/>
                  <c:y val="-0.13888888888888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7A-41C0-A9B6-03C9E1380CB2}"/>
                </c:ext>
              </c:extLst>
            </c:dLbl>
            <c:dLbl>
              <c:idx val="15"/>
              <c:layout>
                <c:manualLayout>
                  <c:x val="-1.5649452269171726E-3"/>
                  <c:y val="-0.12500000000000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7A-41C0-A9B6-03C9E1380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spc="-15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Ejec'!$A$54:$A$69</c:f>
              <c:numCache>
                <c:formatCode>General</c:formatCode>
                <c:ptCount val="16"/>
                <c:pt idx="0" formatCode="m/d/yyyy">
                  <c:v>39052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 formatCode="m/d/yyyy">
                  <c:v>44347</c:v>
                </c:pt>
              </c:numCache>
            </c:numRef>
          </c:cat>
          <c:val>
            <c:numRef>
              <c:f>'Gráficas Ejec'!$B$54:$B$69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11</c:v>
                </c:pt>
                <c:pt idx="5">
                  <c:v>20</c:v>
                </c:pt>
                <c:pt idx="6">
                  <c:v>21</c:v>
                </c:pt>
                <c:pt idx="7">
                  <c:v>20</c:v>
                </c:pt>
                <c:pt idx="8">
                  <c:v>19</c:v>
                </c:pt>
                <c:pt idx="9">
                  <c:v>18</c:v>
                </c:pt>
                <c:pt idx="10">
                  <c:v>36</c:v>
                </c:pt>
                <c:pt idx="11">
                  <c:v>49</c:v>
                </c:pt>
                <c:pt idx="12">
                  <c:v>41</c:v>
                </c:pt>
                <c:pt idx="13">
                  <c:v>16</c:v>
                </c:pt>
                <c:pt idx="14">
                  <c:v>15</c:v>
                </c:pt>
                <c:pt idx="1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7A-41C0-A9B6-03C9E1380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991936"/>
        <c:axId val="336995200"/>
      </c:areaChart>
      <c:catAx>
        <c:axId val="33699193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m/d/yyyy" sourceLinked="1"/>
        <c:majorTickMark val="none"/>
        <c:minorTickMark val="none"/>
        <c:tickLblPos val="nextTo"/>
        <c:spPr>
          <a:solidFill>
            <a:srgbClr val="92D050"/>
          </a:solidFill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995200"/>
        <c:crosses val="autoZero"/>
        <c:auto val="1"/>
        <c:lblAlgn val="ctr"/>
        <c:lblOffset val="100"/>
        <c:noMultiLvlLbl val="0"/>
      </c:catAx>
      <c:valAx>
        <c:axId val="3369952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E7E6E6"/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5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991936"/>
        <c:crosses val="autoZero"/>
        <c:crossBetween val="midCat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D6D4-44F5-878B-47220A9EF7A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D6D4-44F5-878B-47220A9EF7A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D6D4-44F5-878B-47220A9EF7AE}"/>
              </c:ext>
            </c:extLst>
          </c:dPt>
          <c:dLbls>
            <c:dLbl>
              <c:idx val="0"/>
              <c:layout>
                <c:manualLayout>
                  <c:x val="1.0936132983377078E-7"/>
                  <c:y val="1.8366688538932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3545822397200346"/>
                      <c:h val="0.144768518518518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D4-44F5-878B-47220A9EF7AE}"/>
                </c:ext>
              </c:extLst>
            </c:dLbl>
            <c:dLbl>
              <c:idx val="1"/>
              <c:layout>
                <c:manualLayout>
                  <c:x val="-1.0936132983377078E-7"/>
                  <c:y val="-1.71617089530475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9534711286089226"/>
                      <c:h val="0.13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6D4-44F5-878B-47220A9EF7AE}"/>
                </c:ext>
              </c:extLst>
            </c:dLbl>
            <c:dLbl>
              <c:idx val="2"/>
              <c:layout>
                <c:manualLayout>
                  <c:x val="-8.3077473875830017E-17"/>
                  <c:y val="8.1266951006124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288206638722102"/>
                      <c:h val="0.170138888888888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6D4-44F5-878B-47220A9EF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'Gráficas Ejec'!$I$35:$I$37</c:f>
              <c:strCache>
                <c:ptCount val="3"/>
                <c:pt idx="0">
                  <c:v>Calderón</c:v>
                </c:pt>
                <c:pt idx="1">
                  <c:v>EPN</c:v>
                </c:pt>
                <c:pt idx="2">
                  <c:v>AMLO</c:v>
                </c:pt>
              </c:strCache>
            </c:strRef>
          </c:cat>
          <c:val>
            <c:numRef>
              <c:f>'Gráficas Ejec'!$J$35:$J$37</c:f>
              <c:numCache>
                <c:formatCode>General</c:formatCode>
                <c:ptCount val="3"/>
                <c:pt idx="0">
                  <c:v>67</c:v>
                </c:pt>
                <c:pt idx="1">
                  <c:v>184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D4-44F5-878B-47220A9EF7A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C03-4992-8A79-688B321A58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C03-4992-8A79-688B321A586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C03-4992-8A79-688B321A586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C03-4992-8A79-688B321A586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C03-4992-8A79-688B321A586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C03-4992-8A79-688B321A586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C03-4992-8A79-688B321A586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C03-4992-8A79-688B321A586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DC03-4992-8A79-688B321A586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DC03-4992-8A79-688B321A586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DC03-4992-8A79-688B321A5865}"/>
              </c:ext>
            </c:extLst>
          </c:dPt>
          <c:dLbls>
            <c:dLbl>
              <c:idx val="0"/>
              <c:layout>
                <c:manualLayout>
                  <c:x val="1.2718600953895072E-2"/>
                  <c:y val="-3.7505854752524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3-4992-8A79-688B321A5865}"/>
                </c:ext>
              </c:extLst>
            </c:dLbl>
            <c:dLbl>
              <c:idx val="1"/>
              <c:layout>
                <c:manualLayout>
                  <c:x val="1.483836777954425E-2"/>
                  <c:y val="-3.750585475252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3-4992-8A79-688B321A5865}"/>
                </c:ext>
              </c:extLst>
            </c:dLbl>
            <c:dLbl>
              <c:idx val="2"/>
              <c:layout>
                <c:manualLayout>
                  <c:x val="1.48383677795441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03-4992-8A79-688B321A5865}"/>
                </c:ext>
              </c:extLst>
            </c:dLbl>
            <c:dLbl>
              <c:idx val="3"/>
              <c:layout>
                <c:manualLayout>
                  <c:x val="1.48383677795441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03-4992-8A79-688B321A5865}"/>
                </c:ext>
              </c:extLst>
            </c:dLbl>
            <c:dLbl>
              <c:idx val="4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03-4992-8A79-688B321A5865}"/>
                </c:ext>
              </c:extLst>
            </c:dLbl>
            <c:dLbl>
              <c:idx val="5"/>
              <c:layout>
                <c:manualLayout>
                  <c:x val="5.0227166211008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03-4992-8A79-688B321A5865}"/>
                </c:ext>
              </c:extLst>
            </c:dLbl>
            <c:dLbl>
              <c:idx val="6"/>
              <c:layout>
                <c:manualLayout>
                  <c:x val="1.6666666666666462E-2"/>
                  <c:y val="-1.71899848480680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03-4992-8A79-688B321A5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cap="none" spc="0" baseline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'Gráficas Ejec'!$U$13:$U$18</c:f>
              <c:strCache>
                <c:ptCount val="6"/>
                <c:pt idx="0">
                  <c:v>Laborales</c:v>
                </c:pt>
                <c:pt idx="1">
                  <c:v>Protesta</c:v>
                </c:pt>
                <c:pt idx="2">
                  <c:v>Vida Digna</c:v>
                </c:pt>
                <c:pt idx="3">
                  <c:v>DDH</c:v>
                </c:pt>
                <c:pt idx="4">
                  <c:v>Medio Ambiente</c:v>
                </c:pt>
                <c:pt idx="5">
                  <c:v>Territorio</c:v>
                </c:pt>
              </c:strCache>
            </c:strRef>
          </c:cat>
          <c:val>
            <c:numRef>
              <c:f>'Gráficas Ejec'!$V$13:$V$18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C03-4992-8A79-688B321A58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shape val="box"/>
        <c:axId val="336983776"/>
        <c:axId val="336986496"/>
        <c:axId val="0"/>
      </c:bar3DChart>
      <c:catAx>
        <c:axId val="33698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986496"/>
        <c:crosses val="autoZero"/>
        <c:auto val="1"/>
        <c:lblAlgn val="ctr"/>
        <c:lblOffset val="100"/>
        <c:noMultiLvlLbl val="0"/>
      </c:catAx>
      <c:valAx>
        <c:axId val="336986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698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gradFill flip="none" rotWithShape="1">
              <a:gsLst>
                <a:gs pos="35000">
                  <a:srgbClr val="FF0000"/>
                </a:gs>
                <a:gs pos="64000">
                  <a:srgbClr val="FFC000"/>
                </a:gs>
                <a:gs pos="79000">
                  <a:srgbClr val="FFFF0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accent2"/>
              </a:solidFill>
            </a:ln>
            <a:effectLst/>
          </c:spPr>
          <c:dLbls>
            <c:dLbl>
              <c:idx val="0"/>
              <c:layout>
                <c:manualLayout>
                  <c:x val="1.6666666666666666E-2"/>
                  <c:y val="-0.31944444444444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F-4427-90C1-5CC4F2120DA5}"/>
                </c:ext>
              </c:extLst>
            </c:dLbl>
            <c:dLbl>
              <c:idx val="1"/>
              <c:layout>
                <c:manualLayout>
                  <c:x val="0"/>
                  <c:y val="-0.393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F-4427-90C1-5CC4F2120DA5}"/>
                </c:ext>
              </c:extLst>
            </c:dLbl>
            <c:dLbl>
              <c:idx val="2"/>
              <c:layout>
                <c:manualLayout>
                  <c:x val="8.3333333333333332E-3"/>
                  <c:y val="-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F-4427-90C1-5CC4F2120DA5}"/>
                </c:ext>
              </c:extLst>
            </c:dLbl>
            <c:dLbl>
              <c:idx val="3"/>
              <c:layout>
                <c:manualLayout>
                  <c:x val="2.7777777777777779E-3"/>
                  <c:y val="-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F-4427-90C1-5CC4F2120DA5}"/>
                </c:ext>
              </c:extLst>
            </c:dLbl>
            <c:dLbl>
              <c:idx val="4"/>
              <c:layout>
                <c:manualLayout>
                  <c:x val="-2.7777777777777779E-3"/>
                  <c:y val="-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F-4427-90C1-5CC4F2120DA5}"/>
                </c:ext>
              </c:extLst>
            </c:dLbl>
            <c:dLbl>
              <c:idx val="5"/>
              <c:layout>
                <c:manualLayout>
                  <c:x val="0"/>
                  <c:y val="-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F-4427-90C1-5CC4F2120DA5}"/>
                </c:ext>
              </c:extLst>
            </c:dLbl>
            <c:dLbl>
              <c:idx val="6"/>
              <c:layout>
                <c:manualLayout>
                  <c:x val="0"/>
                  <c:y val="-0.13888888888888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5F-4427-90C1-5CC4F2120DA5}"/>
                </c:ext>
              </c:extLst>
            </c:dLbl>
            <c:dLbl>
              <c:idx val="7"/>
              <c:layout>
                <c:manualLayout>
                  <c:x val="0"/>
                  <c:y val="-0.26436930677782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F-4427-90C1-5CC4F2120DA5}"/>
                </c:ext>
              </c:extLst>
            </c:dLbl>
            <c:dLbl>
              <c:idx val="8"/>
              <c:layout>
                <c:manualLayout>
                  <c:x val="-8.3333333333334356E-3"/>
                  <c:y val="-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5F-4427-90C1-5CC4F2120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Desap'!$F$7:$F$15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 formatCode="mmm\-yy">
                  <c:v>44317</c:v>
                </c:pt>
              </c:numCache>
            </c:numRef>
          </c:cat>
          <c:val>
            <c:numRef>
              <c:f>'Gráficas Desap'!$G$7:$G$15</c:f>
              <c:numCache>
                <c:formatCode>General</c:formatCode>
                <c:ptCount val="9"/>
                <c:pt idx="0">
                  <c:v>25</c:v>
                </c:pt>
                <c:pt idx="1">
                  <c:v>49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4</c:v>
                </c:pt>
                <c:pt idx="6">
                  <c:v>5</c:v>
                </c:pt>
                <c:pt idx="7">
                  <c:v>26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5F-4427-90C1-5CC4F2120D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1720601952"/>
        <c:axId val="-1720607936"/>
      </c:areaChart>
      <c:catAx>
        <c:axId val="-172060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90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720607936"/>
        <c:crosses val="autoZero"/>
        <c:auto val="1"/>
        <c:lblAlgn val="ctr"/>
        <c:lblOffset val="100"/>
        <c:noMultiLvlLbl val="0"/>
      </c:catAx>
      <c:valAx>
        <c:axId val="-172060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720601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A59-47E1-B4A6-CE4C7436755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A59-47E1-B4A6-CE4C7436755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A59-47E1-B4A6-CE4C7436755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A59-47E1-B4A6-CE4C7436755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A59-47E1-B4A6-CE4C7436755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A59-47E1-B4A6-CE4C7436755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A59-47E1-B4A6-CE4C7436755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A59-47E1-B4A6-CE4C7436755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BA59-47E1-B4A6-CE4C7436755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BA59-47E1-B4A6-CE4C7436755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BA59-47E1-B4A6-CE4C7436755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BA59-47E1-B4A6-CE4C7436755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BA59-47E1-B4A6-CE4C7436755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BA59-47E1-B4A6-CE4C7436755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BA59-47E1-B4A6-CE4C743675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TOTAL'!$S$43:$S$50</c:f>
              <c:strCache>
                <c:ptCount val="8"/>
                <c:pt idx="0">
                  <c:v>DDH</c:v>
                </c:pt>
                <c:pt idx="1">
                  <c:v>Salud</c:v>
                </c:pt>
                <c:pt idx="2">
                  <c:v>Vivienda</c:v>
                </c:pt>
                <c:pt idx="3">
                  <c:v>Libertad de expresión</c:v>
                </c:pt>
                <c:pt idx="4">
                  <c:v>Laborales</c:v>
                </c:pt>
                <c:pt idx="5">
                  <c:v>Vida Digna</c:v>
                </c:pt>
                <c:pt idx="6">
                  <c:v>Territorio</c:v>
                </c:pt>
                <c:pt idx="7">
                  <c:v>Protesta</c:v>
                </c:pt>
              </c:strCache>
            </c:strRef>
          </c:cat>
          <c:val>
            <c:numRef>
              <c:f>'Graficas TOTAL'!$T$43:$T$50</c:f>
              <c:numCache>
                <c:formatCode>General</c:formatCode>
                <c:ptCount val="8"/>
                <c:pt idx="0">
                  <c:v>12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18</c:v>
                </c:pt>
                <c:pt idx="6">
                  <c:v>31</c:v>
                </c:pt>
                <c:pt idx="7">
                  <c:v>481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E-BA59-47E1-B4A6-CE4C74367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gapDepth val="0"/>
        <c:shape val="box"/>
        <c:axId val="407668960"/>
        <c:axId val="407658624"/>
        <c:axId val="0"/>
      </c:bar3DChart>
      <c:catAx>
        <c:axId val="40766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7658624"/>
        <c:crosses val="autoZero"/>
        <c:auto val="1"/>
        <c:lblAlgn val="ctr"/>
        <c:lblOffset val="100"/>
        <c:noMultiLvlLbl val="0"/>
      </c:catAx>
      <c:valAx>
        <c:axId val="40765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766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'Graficas TOTAL'!$C$1</c:f>
              <c:strCache>
                <c:ptCount val="1"/>
                <c:pt idx="0">
                  <c:v>VDH a DDH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TOTAL'!$A$7:$B$11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31/05/2021</c:v>
                </c:pt>
              </c:strCache>
            </c:strRef>
          </c:cat>
          <c:val>
            <c:numRef>
              <c:f>'Graficas TOTAL'!$C$7:$C$11</c:f>
              <c:numCache>
                <c:formatCode>General</c:formatCode>
                <c:ptCount val="5"/>
                <c:pt idx="0" formatCode="0">
                  <c:v>322</c:v>
                </c:pt>
                <c:pt idx="1">
                  <c:v>225</c:v>
                </c:pt>
                <c:pt idx="2">
                  <c:v>114</c:v>
                </c:pt>
                <c:pt idx="3">
                  <c:v>81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C-4634-B52D-E3F613CAD54A}"/>
            </c:ext>
          </c:extLst>
        </c:ser>
        <c:ser>
          <c:idx val="1"/>
          <c:order val="1"/>
          <c:tx>
            <c:strRef>
              <c:f>'Graficas TOTAL'!$D$1</c:f>
              <c:strCache>
                <c:ptCount val="1"/>
                <c:pt idx="0">
                  <c:v>Detención arbitraria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3332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8C-4634-B52D-E3F613CAD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'Graficas TOTAL'!$A$7:$B$11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31/05/2021</c:v>
                </c:pt>
              </c:strCache>
            </c:strRef>
          </c:cat>
          <c:val>
            <c:numRef>
              <c:f>'Graficas TOTAL'!$D$7:$D$11</c:f>
              <c:numCache>
                <c:formatCode>General</c:formatCode>
                <c:ptCount val="5"/>
                <c:pt idx="0" formatCode="0">
                  <c:v>877</c:v>
                </c:pt>
                <c:pt idx="1">
                  <c:v>419</c:v>
                </c:pt>
                <c:pt idx="2">
                  <c:v>284</c:v>
                </c:pt>
                <c:pt idx="3">
                  <c:v>549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C-4634-B52D-E3F613CAD54A}"/>
            </c:ext>
          </c:extLst>
        </c:ser>
        <c:ser>
          <c:idx val="2"/>
          <c:order val="2"/>
          <c:tx>
            <c:strRef>
              <c:f>'Graficas TOTAL'!$E$1</c:f>
              <c:strCache>
                <c:ptCount val="1"/>
                <c:pt idx="0">
                  <c:v>Ejecución extrajudicial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TOTAL'!$A$7:$B$11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31/05/2021</c:v>
                </c:pt>
              </c:strCache>
            </c:strRef>
          </c:cat>
          <c:val>
            <c:numRef>
              <c:f>'Graficas TOTAL'!$E$7:$E$11</c:f>
              <c:numCache>
                <c:formatCode>General</c:formatCode>
                <c:ptCount val="5"/>
                <c:pt idx="0" formatCode="0">
                  <c:v>49</c:v>
                </c:pt>
                <c:pt idx="1">
                  <c:v>41</c:v>
                </c:pt>
                <c:pt idx="2">
                  <c:v>16</c:v>
                </c:pt>
                <c:pt idx="3">
                  <c:v>15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C-4634-B52D-E3F613CAD54A}"/>
            </c:ext>
          </c:extLst>
        </c:ser>
        <c:ser>
          <c:idx val="3"/>
          <c:order val="3"/>
          <c:tx>
            <c:strRef>
              <c:f>'Graficas TOTAL'!$F$1</c:f>
              <c:strCache>
                <c:ptCount val="1"/>
                <c:pt idx="0">
                  <c:v>Desaparición forzada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TOTAL'!$A$7:$B$11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31/05/2021</c:v>
                </c:pt>
              </c:strCache>
            </c:strRef>
          </c:cat>
          <c:val>
            <c:numRef>
              <c:f>'Graficas TOTAL'!$F$7:$F$11</c:f>
              <c:numCache>
                <c:formatCode>General</c:formatCode>
                <c:ptCount val="5"/>
                <c:pt idx="0" formatCode="0">
                  <c:v>8</c:v>
                </c:pt>
                <c:pt idx="1">
                  <c:v>4</c:v>
                </c:pt>
                <c:pt idx="2">
                  <c:v>5</c:v>
                </c:pt>
                <c:pt idx="3">
                  <c:v>26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C-4634-B52D-E3F613CAD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gapDepth val="0"/>
        <c:shape val="box"/>
        <c:axId val="336746736"/>
        <c:axId val="336747280"/>
        <c:axId val="0"/>
      </c:bar3DChart>
      <c:catAx>
        <c:axId val="33674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747280"/>
        <c:crosses val="autoZero"/>
        <c:auto val="1"/>
        <c:lblAlgn val="ctr"/>
        <c:lblOffset val="150"/>
        <c:noMultiLvlLbl val="0"/>
      </c:catAx>
      <c:valAx>
        <c:axId val="33674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74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horz" anchor="ctr" anchorCtr="0"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0.6474</cdr:x>
      <cdr:y>0.06942</cdr:y>
    </cdr:from>
    <cdr:to>
      <cdr:x>0.96824</cdr:x>
      <cdr:y>0.28294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919390" y="409827"/>
          <a:ext cx="2933538" cy="1260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0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leargothicLH" pitchFamily="2" charset="0"/>
            </a:rPr>
            <a:t>441</a:t>
          </a:r>
        </a:p>
      </cdr:txBody>
    </cdr:sp>
  </cdr:relSizeAnchor>
  <cdr:relSizeAnchor xmlns:cdr="http://schemas.openxmlformats.org/drawingml/2006/chartDrawing">
    <cdr:from>
      <cdr:x>0.04238</cdr:x>
      <cdr:y>0.02935</cdr:y>
    </cdr:from>
    <cdr:to>
      <cdr:x>0.22124</cdr:x>
      <cdr:y>0.18278</cdr:y>
    </cdr:to>
    <cdr:pic>
      <cdr:nvPicPr>
        <cdr:cNvPr id="4" name="Imagen 3">
          <a:extLst xmlns:a="http://schemas.openxmlformats.org/drawingml/2006/main">
            <a:ext uri="{FF2B5EF4-FFF2-40B4-BE49-F238E27FC236}">
              <a16:creationId xmlns:a16="http://schemas.microsoft.com/office/drawing/2014/main" id="{6C8DF738-5A98-4E65-A83C-001A8808485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7494" y="180459"/>
          <a:ext cx="1635386" cy="94339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0.51198</cdr:x>
      <cdr:y>0.46869</cdr:y>
    </cdr:from>
    <cdr:to>
      <cdr:x>0.77461</cdr:x>
      <cdr:y>0.71205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098EAC6-88F3-4BCB-A09F-07F3CC78FC3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81523" y="2668165"/>
          <a:ext cx="2401540" cy="138535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0.72115</cdr:x>
      <cdr:y>0.01828</cdr:y>
    </cdr:from>
    <cdr:to>
      <cdr:x>0.98379</cdr:x>
      <cdr:y>0.23306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098EAC6-88F3-4BCB-A09F-07F3CC78FC3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594213" y="117913"/>
          <a:ext cx="2401540" cy="138535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D10A5-5726-4012-ADAF-52661968A244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10C8-85E1-4892-89FE-CE005F4A88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77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49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79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7296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02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28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68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568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47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83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097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12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10C8-85E1-4892-89FE-CE005F4A883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96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51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4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8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0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3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9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89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14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62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4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99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80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110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7607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64831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0386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80476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392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44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2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59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12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0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25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2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58" r:id="rId13"/>
    <p:sldLayoutId id="2147484459" r:id="rId14"/>
    <p:sldLayoutId id="2147484460" r:id="rId15"/>
    <p:sldLayoutId id="214748446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hart" Target="../charts/chart5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935"/>
            <a:ext cx="9144000" cy="63060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04880B-9336-426F-BDA7-1F6BCDAF00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134223"/>
            <a:ext cx="9144000" cy="1078087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s-MX" sz="3200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leargothicLH" pitchFamily="2" charset="0"/>
                <a:cs typeface="Carlito" panose="020F0502020204030204" pitchFamily="34" charset="0"/>
              </a:rPr>
              <a:t>Defender los derechos humanos en México:</a:t>
            </a:r>
            <a:br>
              <a:rPr lang="es-MX" sz="3200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leargothicLH" pitchFamily="2" charset="0"/>
                <a:cs typeface="Carlito" panose="020F0502020204030204" pitchFamily="34" charset="0"/>
              </a:rPr>
            </a:br>
            <a:r>
              <a:rPr lang="es-MX" sz="3200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leargothicLH" pitchFamily="2" charset="0"/>
                <a:cs typeface="Carlito" panose="020F0502020204030204" pitchFamily="34" charset="0"/>
              </a:rPr>
              <a:t>Sin verdad y sin justicia no hay transformación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-2" y="1212311"/>
            <a:ext cx="9144000" cy="41771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leargothicLH" pitchFamily="2" charset="0"/>
                <a:cs typeface="Carlito" panose="020F0502020204030204" pitchFamily="34" charset="0"/>
              </a:rPr>
              <a:t>Informe junio de 2020 a mayo de 2021</a:t>
            </a:r>
            <a:endParaRPr lang="es-ES" sz="1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leargothicLH" pitchFamily="2" charset="0"/>
              <a:cs typeface="Carlito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EA46CA-2084-4C33-BF77-BA7E40181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359" y="4429187"/>
            <a:ext cx="2495641" cy="24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35459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s-MX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eargothicLH" pitchFamily="2" charset="0"/>
              </a:rPr>
              <a:t>Desaparición forzada por Estado</a:t>
            </a:r>
            <a:endParaRPr lang="es-ES" sz="32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leargothicLH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CAAE7C-7067-4466-AC4F-4B85230C39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" y="535458"/>
            <a:ext cx="9051721" cy="631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B9A4D4-8E6C-431B-A83A-4F5577A11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570" y="2273415"/>
            <a:ext cx="1295285" cy="14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0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65225"/>
          </a:xfrm>
          <a:solidFill>
            <a:srgbClr val="A568D2">
              <a:alpha val="49804"/>
            </a:srgb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gothicLH" pitchFamily="2" charset="0"/>
              </a:rPr>
              <a:t>Principal derecho humano defendido por los defensores de derechos humanos víctimas en el periodo que abarca el informe</a:t>
            </a:r>
            <a:endParaRPr lang="es-E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gothicLH" pitchFamily="2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CB7B60E-2266-4FF0-BB83-C88EAAE2F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085561"/>
              </p:ext>
            </p:extLst>
          </p:nvPr>
        </p:nvGraphicFramePr>
        <p:xfrm>
          <a:off x="-1" y="1165224"/>
          <a:ext cx="9143999" cy="569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44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07988"/>
          </a:xfrm>
          <a:solidFill>
            <a:srgbClr val="A568D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gothicLH" pitchFamily="2" charset="0"/>
              </a:rPr>
              <a:t>Eventos de VDH desagregados por violación a DH del 2017 a 2021</a:t>
            </a:r>
            <a:endParaRPr lang="es-E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gothicLH" pitchFamily="2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54BAB6D-C26F-467C-B499-BA02654C3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474861"/>
              </p:ext>
            </p:extLst>
          </p:nvPr>
        </p:nvGraphicFramePr>
        <p:xfrm>
          <a:off x="-1" y="407988"/>
          <a:ext cx="9143999" cy="645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622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837"/>
          </a:xfr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gothicLH" pitchFamily="2" charset="0"/>
              </a:rPr>
              <a:t>Eventos de VDH del 2017 a 2020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gothicLH" pitchFamily="2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215743"/>
              </p:ext>
            </p:extLst>
          </p:nvPr>
        </p:nvGraphicFramePr>
        <p:xfrm>
          <a:off x="0" y="559837"/>
          <a:ext cx="9144000" cy="629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755C951-C57E-47E8-9E33-454C8C8C56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367801"/>
              </p:ext>
            </p:extLst>
          </p:nvPr>
        </p:nvGraphicFramePr>
        <p:xfrm>
          <a:off x="0" y="559836"/>
          <a:ext cx="9144000" cy="629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35E582F8-E44F-4DE4-B29B-277AA9CBB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969" y="559835"/>
            <a:ext cx="2401540" cy="13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188260-CC31-45A3-BC66-5F2C3BE0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739"/>
            <a:ext cx="9144000" cy="483319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58E4101-28BA-4194-A1B6-9A707726CC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59837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gothicLH" pitchFamily="2" charset="0"/>
              </a:rPr>
              <a:t>Eventos de VDH del 2017 a 2020 por Estado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gothicLH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B9021B-88BB-4208-A04A-468A0A9DD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76" y="1616848"/>
            <a:ext cx="2401540" cy="13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dirty="0"/>
              <a:t>Detenciones arbitrarias 2006-2021</a:t>
            </a:r>
            <a:endParaRPr lang="es-ES" sz="2800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723E96-4907-4327-A5FA-23012DAE8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438395"/>
              </p:ext>
            </p:extLst>
          </p:nvPr>
        </p:nvGraphicFramePr>
        <p:xfrm>
          <a:off x="-1" y="523221"/>
          <a:ext cx="9144000" cy="633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6C8DF738-5A98-4E65-A83C-001A88084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53" y="687897"/>
            <a:ext cx="2401540" cy="13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7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dirty="0"/>
              <a:t>Número de detenciones arbitrarias en el periodo que abarca el informe</a:t>
            </a:r>
            <a:endParaRPr lang="es-ES" sz="2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0" y="469557"/>
          <a:ext cx="9144000" cy="638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29083182"/>
              </p:ext>
            </p:extLst>
          </p:nvPr>
        </p:nvGraphicFramePr>
        <p:xfrm>
          <a:off x="1" y="336174"/>
          <a:ext cx="9143306" cy="614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88188" y="2199854"/>
            <a:ext cx="8505258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rPr>
              <a:t>251 fueron cometidas en Chiapas, Michoacán y Jalisco, las 190 restantes en otros 15 estados</a:t>
            </a:r>
            <a:r>
              <a:rPr lang="es-MX" sz="20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eargothicLH" pitchFamily="2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70EDC6-1B2C-4EFB-AB00-B41CF0CF8026}"/>
              </a:ext>
            </a:extLst>
          </p:cNvPr>
          <p:cNvSpPr txBox="1"/>
          <p:nvPr/>
        </p:nvSpPr>
        <p:spPr>
          <a:xfrm>
            <a:off x="388188" y="4662124"/>
            <a:ext cx="8505258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defRPr>
            </a:lvl1pPr>
          </a:lstStyle>
          <a:p>
            <a:r>
              <a:rPr lang="es-MX" dirty="0"/>
              <a:t>El 48% de las detenciones arbitrarias se cometieron contra mujeres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88188" y="1460026"/>
            <a:ext cx="524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eargothicLH" pitchFamily="2" charset="0"/>
              </a:rPr>
              <a:t>01 de junio de 2020 al 31 de mayo de 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E99C00-DF0A-401F-A58F-0E6F098E9425}"/>
              </a:ext>
            </a:extLst>
          </p:cNvPr>
          <p:cNvSpPr txBox="1"/>
          <p:nvPr/>
        </p:nvSpPr>
        <p:spPr>
          <a:xfrm>
            <a:off x="388188" y="3406957"/>
            <a:ext cx="8505258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defRPr>
            </a:lvl1pPr>
          </a:lstStyle>
          <a:p>
            <a:r>
              <a:rPr lang="es-MX" dirty="0"/>
              <a:t>En el 89% de los casos no existieron elementos para mantenerlos en prisión.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15C64F-AE3F-4AD1-84D5-DF62EF01A11C}"/>
              </a:ext>
            </a:extLst>
          </p:cNvPr>
          <p:cNvSpPr txBox="1"/>
          <p:nvPr/>
        </p:nvSpPr>
        <p:spPr>
          <a:xfrm>
            <a:off x="388188" y="5609516"/>
            <a:ext cx="8505258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defRPr>
            </a:lvl1pPr>
          </a:lstStyle>
          <a:p>
            <a:r>
              <a:rPr lang="es-MX" dirty="0"/>
              <a:t>421 detenciones arbitrarias se cometieron durante el ejercicio del DH a la Protesta.</a:t>
            </a:r>
          </a:p>
        </p:txBody>
      </p:sp>
    </p:spTree>
    <p:extLst>
      <p:ext uri="{BB962C8B-B14F-4D97-AF65-F5344CB8AC3E}">
        <p14:creationId xmlns:p14="http://schemas.microsoft.com/office/powerpoint/2010/main" val="299049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71505"/>
            <a:ext cx="9144000" cy="391326"/>
          </a:xfr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rPr>
              <a:t>441 Detenidos de manera arbitraria por Estado</a:t>
            </a:r>
            <a:endParaRPr lang="es-ES" sz="24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latin typeface="CleargothicLH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4BDF57-9833-4F3D-B2AD-51DB195B6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1" y="619037"/>
            <a:ext cx="8825218" cy="61382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A20156-C213-4001-B6E5-629E29FA6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077" y="805342"/>
            <a:ext cx="2401540" cy="13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1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9525"/>
            <a:ext cx="9144000" cy="533400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2800" cap="all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rPr>
              <a:t>290 Ejecuciones extrajudiciales 2006-2021</a:t>
            </a:r>
            <a:endParaRPr lang="es-ES" sz="2800" cap="all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latin typeface="CleargothicLH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6A47290-AD4B-4C65-9479-9AF4EAF98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596458"/>
              </p:ext>
            </p:extLst>
          </p:nvPr>
        </p:nvGraphicFramePr>
        <p:xfrm>
          <a:off x="0" y="542925"/>
          <a:ext cx="9143999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AD9CBD1-6E10-40EA-9428-17BB2CF53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53" y="687897"/>
            <a:ext cx="2401540" cy="13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22">
            <a:extLst>
              <a:ext uri="{FF2B5EF4-FFF2-40B4-BE49-F238E27FC236}">
                <a16:creationId xmlns:a16="http://schemas.microsoft.com/office/drawing/2014/main" id="{439F37F0-811F-4826-B0C3-5CA7E59DF7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3020" y="3125962"/>
            <a:ext cx="2590769" cy="3082463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0" y="0"/>
            <a:ext cx="9144000" cy="45169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spc="15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rPr>
              <a:t>ejecuciones extrajudiciales en el periodo del informe</a:t>
            </a:r>
            <a:endParaRPr lang="es-ES" sz="2800" spc="15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latin typeface="CleargothicLH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20372" y="870200"/>
            <a:ext cx="30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eargothicLH" pitchFamily="2" charset="0"/>
              </a:rPr>
              <a:t>01 de junio de 2020 al 31 de mayo de 2021</a:t>
            </a:r>
          </a:p>
        </p:txBody>
      </p:sp>
      <p:sp>
        <p:nvSpPr>
          <p:cNvPr id="10" name="CuadroTexto 1"/>
          <p:cNvSpPr txBox="1"/>
          <p:nvPr/>
        </p:nvSpPr>
        <p:spPr>
          <a:xfrm>
            <a:off x="5523628" y="310813"/>
            <a:ext cx="2933591" cy="15548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eargothicLH" pitchFamily="2" charset="0"/>
              </a:rPr>
              <a:t>18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C0F6106-75B6-4CB2-82F6-033D8F3F289D}"/>
              </a:ext>
            </a:extLst>
          </p:cNvPr>
          <p:cNvSpPr txBox="1"/>
          <p:nvPr/>
        </p:nvSpPr>
        <p:spPr>
          <a:xfrm>
            <a:off x="3105204" y="4016164"/>
            <a:ext cx="293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eargothicLH" pitchFamily="2" charset="0"/>
              </a:rPr>
              <a:t>1 mujer y 17 hombres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B499FF5-A9BA-4A5A-9ED8-D09D0F90F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595299"/>
              </p:ext>
            </p:extLst>
          </p:nvPr>
        </p:nvGraphicFramePr>
        <p:xfrm>
          <a:off x="3231500" y="1865616"/>
          <a:ext cx="5719554" cy="19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Gráfico 21">
            <a:extLst>
              <a:ext uri="{FF2B5EF4-FFF2-40B4-BE49-F238E27FC236}">
                <a16:creationId xmlns:a16="http://schemas.microsoft.com/office/drawing/2014/main" id="{3D204FC8-B4CB-44F3-8716-6FF11A13591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4779"/>
          <a:stretch/>
        </p:blipFill>
        <p:spPr bwMode="auto">
          <a:xfrm>
            <a:off x="-12573" y="451694"/>
            <a:ext cx="2374000" cy="5856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C682B6B-653A-47FC-B0C8-C42E5C45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910" y="4823066"/>
            <a:ext cx="2401540" cy="13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"/>
            <a:ext cx="9144000" cy="44627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MX" cap="all" spc="15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rPr>
              <a:t>ejecuciones extrajudiciales, por DH defendido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2814439-34C1-41D8-BF92-768A2ACF1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09707"/>
              </p:ext>
            </p:extLst>
          </p:nvPr>
        </p:nvGraphicFramePr>
        <p:xfrm>
          <a:off x="709189" y="511296"/>
          <a:ext cx="8208307" cy="634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AFB8F65E-C96F-459D-80D3-95950C9A2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521" y="4781724"/>
            <a:ext cx="2401540" cy="13853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62FDAB-24F1-4725-B765-001C8AED3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691" y="2055304"/>
            <a:ext cx="918841" cy="7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7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MX" sz="2400" cap="all" spc="15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CleargothicLH" pitchFamily="2" charset="0"/>
              </a:rPr>
              <a:t>18 Ejecuciones extrajudiciales por Estado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45F255-4955-4C69-B997-39F9FE37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528"/>
            <a:ext cx="9144000" cy="63135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98EAC6-88F3-4BCB-A09F-07F3CC78F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717" y="2736320"/>
            <a:ext cx="2401540" cy="13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2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06413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eargothicLH" pitchFamily="2" charset="0"/>
              </a:rPr>
              <a:t>29 víctimas de desaparición forzada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leargothicLH" pitchFamily="2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6CEAFAD-512B-4B17-95F1-CA7D7E626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627450"/>
              </p:ext>
            </p:extLst>
          </p:nvPr>
        </p:nvGraphicFramePr>
        <p:xfrm>
          <a:off x="0" y="592952"/>
          <a:ext cx="9143999" cy="626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3330A5A7-D5F5-4518-BB42-418C07EF1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256" y="826533"/>
            <a:ext cx="1364039" cy="15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795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</TotalTime>
  <Words>274</Words>
  <Application>Microsoft Office PowerPoint</Application>
  <PresentationFormat>Presentación en pantalla (4:3)</PresentationFormat>
  <Paragraphs>77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a_BentoBrk</vt:lpstr>
      <vt:lpstr>Arial</vt:lpstr>
      <vt:lpstr>Calibri</vt:lpstr>
      <vt:lpstr>Calibri Light</vt:lpstr>
      <vt:lpstr>Century Gothic</vt:lpstr>
      <vt:lpstr>CleargothicLH</vt:lpstr>
      <vt:lpstr>Wingdings 3</vt:lpstr>
      <vt:lpstr>Retrospección</vt:lpstr>
      <vt:lpstr>Espiral</vt:lpstr>
      <vt:lpstr>Defender los derechos humanos en México: Sin verdad y sin justicia no hay transformación</vt:lpstr>
      <vt:lpstr>Presentación de PowerPoint</vt:lpstr>
      <vt:lpstr>Presentación de PowerPoint</vt:lpstr>
      <vt:lpstr>441 Detenidos de manera arbitraria por Estado</vt:lpstr>
      <vt:lpstr>290 Ejecuciones extrajudiciales 2006-2021</vt:lpstr>
      <vt:lpstr>Presentación de PowerPoint</vt:lpstr>
      <vt:lpstr>Presentación de PowerPoint</vt:lpstr>
      <vt:lpstr>Presentación de PowerPoint</vt:lpstr>
      <vt:lpstr>29 víctimas de desaparición forzada</vt:lpstr>
      <vt:lpstr>Desaparición forzada por Estado</vt:lpstr>
      <vt:lpstr>Principal derecho humano defendido por los defensores de derechos humanos víctimas en el periodo que abarca el informe</vt:lpstr>
      <vt:lpstr>Eventos de VDH desagregados por violación a DH del 2017 a 2021</vt:lpstr>
      <vt:lpstr>Eventos de VDH del 2017 a 2020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Defender los derechos humanos en México: La represión política, una práctica generalizada</dc:title>
  <dc:creator>Microsoft</dc:creator>
  <cp:lastModifiedBy>XX XX</cp:lastModifiedBy>
  <cp:revision>114</cp:revision>
  <dcterms:created xsi:type="dcterms:W3CDTF">2015-08-25T15:50:31Z</dcterms:created>
  <dcterms:modified xsi:type="dcterms:W3CDTF">2021-08-24T16:43:31Z</dcterms:modified>
</cp:coreProperties>
</file>